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1.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4.xml" ContentType="application/vnd.openxmlformats-officedocument.theme+xml"/>
  <Override PartName="/ppt/slideLayouts/slideLayout119.xml" ContentType="application/vnd.openxmlformats-officedocument.presentationml.slideLayout+xml"/>
  <Override PartName="/ppt/theme/theme1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123_8DDF921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FEE97_655FEAD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EEA8_E4CD507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Lst>
  <p:notesMasterIdLst>
    <p:notesMasterId r:id="rId41"/>
  </p:notesMasterIdLst>
  <p:sldIdLst>
    <p:sldId id="2147479837" r:id="rId20"/>
    <p:sldId id="2147479927" r:id="rId21"/>
    <p:sldId id="2147479928" r:id="rId22"/>
    <p:sldId id="2147479838" r:id="rId23"/>
    <p:sldId id="2147470441" r:id="rId24"/>
    <p:sldId id="2147470443" r:id="rId25"/>
    <p:sldId id="2147479925" r:id="rId26"/>
    <p:sldId id="2147479929" r:id="rId27"/>
    <p:sldId id="2147479840" r:id="rId28"/>
    <p:sldId id="2147479801" r:id="rId29"/>
    <p:sldId id="2147479843" r:id="rId30"/>
    <p:sldId id="2147479932" r:id="rId31"/>
    <p:sldId id="2147479202" r:id="rId32"/>
    <p:sldId id="2147479191" r:id="rId33"/>
    <p:sldId id="2147470446" r:id="rId34"/>
    <p:sldId id="2147479208" r:id="rId35"/>
    <p:sldId id="2147479842" r:id="rId36"/>
    <p:sldId id="2147470455" r:id="rId37"/>
    <p:sldId id="2147479023" r:id="rId38"/>
    <p:sldId id="2147479854" r:id="rId39"/>
    <p:sldId id="214747985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OpenAI基础&#10;" id="{633CEF5F-526F-4D24-A3D1-C9C0BB3AE765}">
          <p14:sldIdLst>
            <p14:sldId id="2147479928"/>
            <p14:sldId id="2147479838"/>
            <p14:sldId id="2147470441"/>
            <p14:sldId id="2147470443"/>
            <p14:sldId id="2147479925"/>
          </p14:sldIdLst>
        </p14:section>
        <p14:section name="Azure OpenAI" id="{A88AB87D-6CEC-4CC0-9F90-AA6831C1EDA3}">
          <p14:sldIdLst>
            <p14:sldId id="2147479929"/>
            <p14:sldId id="2147479840"/>
            <p14:sldId id="2147479801"/>
            <p14:sldId id="2147479843"/>
            <p14:sldId id="2147479932"/>
            <p14:sldId id="2147479202"/>
            <p14:sldId id="2147479191"/>
            <p14:sldId id="2147470446"/>
            <p14:sldId id="2147479208"/>
            <p14:sldId id="2147479842"/>
            <p14:sldId id="2147470455"/>
            <p14:sldId id="2147479023"/>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37"/>
    <p:restoredTop sz="76559"/>
  </p:normalViewPr>
  <p:slideViewPr>
    <p:cSldViewPr snapToGrid="0">
      <p:cViewPr varScale="1">
        <p:scale>
          <a:sx n="110" d="100"/>
          <a:sy n="110" d="100"/>
        </p:scale>
        <p:origin x="568" y="184"/>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microsoft.com/office/2018/10/relationships/authors" Target="authors.xml"/><Relationship Id="rId20" Type="http://schemas.openxmlformats.org/officeDocument/2006/relationships/slide" Target="slides/slide1.xml"/><Relationship Id="rId41" Type="http://schemas.openxmlformats.org/officeDocument/2006/relationships/notesMaster" Target="notesMasters/notesMaster1.xml"/></Relationships>
</file>

<file path=ppt/comments/modernComment_7FFFEE97_655FEAD4.xml><?xml version="1.0" encoding="utf-8"?>
<p188:cmLst xmlns:a="http://schemas.openxmlformats.org/drawingml/2006/main" xmlns:r="http://schemas.openxmlformats.org/officeDocument/2006/relationships" xmlns:p188="http://schemas.microsoft.com/office/powerpoint/2018/8/main">
  <p188:cm id="{CBBC3A48-8690-4521-89D5-131ED23A1ACD}" authorId="{7EE59ADD-F36D-0391-FA57-76A97F21C0FC}" status="resolved" created="2023-01-24T06:51:41.575">
    <pc:sldMkLst xmlns:pc="http://schemas.microsoft.com/office/powerpoint/2013/main/command">
      <pc:docMk/>
      <pc:sldMk cId="1700784852" sldId="2147479191"/>
    </pc:sldMkLst>
    <p188:replyLst>
      <p188:reply id="{E55FD8A9-CED9-044B-8713-BCAE86BABAAA}" authorId="{9D41155E-BC65-03B7-269A-31314610383C}" created="2023-01-24T13:46:36.925">
        <p188:txBody>
          <a:bodyPr/>
          <a:lstStyle/>
          <a:p>
            <a:r>
              <a:rPr lang="en-US"/>
              <a:t>Looks good </a:t>
            </a:r>
          </a:p>
        </p188:txBody>
      </p188:reply>
    </p188:replyLst>
    <p188:txBody>
      <a:bodyPr/>
      <a:lstStyle/>
      <a:p>
        <a:r>
          <a:rPr lang="en-US"/>
          <a:t>[@Dom Divakaruni] please fact check me here, the idea is to keep it short and to the point</a:t>
        </a:r>
      </a:p>
    </p188:txBody>
  </p188:cm>
</p188:cmLst>
</file>

<file path=ppt/comments/modernComment_7FFFEEA8_E4CD507E.xml><?xml version="1.0" encoding="utf-8"?>
<p188:cmLst xmlns:a="http://schemas.openxmlformats.org/drawingml/2006/main" xmlns:r="http://schemas.openxmlformats.org/officeDocument/2006/relationships" xmlns:p188="http://schemas.microsoft.com/office/powerpoint/2018/8/main">
  <p188:cm id="{4F7581C2-50D1-43D8-9BFA-1840926F851B}" authorId="{EBB4B15B-C155-85BB-24C9-54F2B97955F2}" created="2023-01-24T23:33:15.061">
    <ac:txMkLst xmlns:ac="http://schemas.microsoft.com/office/drawing/2013/main/command">
      <pc:docMk xmlns:pc="http://schemas.microsoft.com/office/powerpoint/2013/main/command"/>
      <pc:sldMk xmlns:pc="http://schemas.microsoft.com/office/powerpoint/2013/main/command" cId="3838660734" sldId="2147479208"/>
      <ac:spMk id="5" creationId="{0890CD2D-910D-5952-B617-EBBEFE064337}"/>
      <ac:txMk cp="22" len="7">
        <ac:context len="40" hash="2801563789"/>
      </ac:txMk>
    </ac:txMkLst>
    <p188:pos x="6647793" y="762000"/>
    <p188:replyLst>
      <p188:reply id="{D9580CE8-4F71-4F80-BC5C-8B9BCEFD0D11}" authorId="{7EE59ADD-F36D-0391-FA57-76A97F21C0FC}" created="2023-01-25T00:01:49.405">
        <p188:txBody>
          <a:bodyPr/>
          <a:lstStyle/>
          <a:p>
            <a:r>
              <a:rPr lang="en-US"/>
              <a:t>This is actually a really good point - in the document I mention that what we're really talking about is "Enterprise GPT" but we call it Enterprise ChatGPT primarily to embrace the brand that has captured the cultural zeitgeist</a:t>
            </a:r>
          </a:p>
        </p188:txBody>
      </p188:reply>
    </p188:replyLst>
    <p188:txBody>
      <a:bodyPr/>
      <a:lstStyle/>
      <a:p>
        <a:r>
          <a:rPr lang="en-US"/>
          <a:t>Are we thinking exclusively about ChatGPT? There are scenarios that are still more like single shot events where GPT will do well without the chat interface (e.g. CVS prescription approval workflow, happy to share more on what they are trying to do)</a:t>
        </a:r>
      </a:p>
    </p188:txBody>
  </p188:cm>
  <p188:cm id="{AA03E9F9-AE0A-4E3E-99E4-22A0321308AA}" authorId="{6EFD309A-446D-9C79-1F1F-3384F6A830F4}" created="2023-01-25T02:31:15.690">
    <pc:sldMkLst xmlns:pc="http://schemas.microsoft.com/office/powerpoint/2013/main/command">
      <pc:docMk/>
      <pc:sldMk cId="1411643023" sldId="2147479203"/>
    </pc:sldMkLst>
    <p188:replyLst>
      <p188:reply id="{EAB4EB0C-1729-4546-BD0D-7D888105ACB2}" authorId="{7EE59ADD-F36D-0391-FA57-76A97F21C0FC}" created="2023-01-25T06:09:52.066">
        <p188:txBody>
          <a:bodyPr/>
          <a:lstStyle/>
          <a:p>
            <a:r>
              <a:rPr lang="en-US"/>
              <a:t>Good points. Although those feel like talking points to make rather than words on the slide - I put them in the slide notes and will speak to them</a:t>
            </a:r>
          </a:p>
        </p188:txBody>
      </p188:reply>
    </p188:replyLst>
    <p188:txBody>
      <a:bodyPr/>
      <a:lstStyle/>
      <a:p>
        <a:r>
          <a:rPr lang="en-US"/>
          <a:t>On this slide, I think you would benefit from being clearer about the specific customer problems: 
* ChatGPT doesn't know about your proprietary data
* ChatGPT is trained at a point in time and can get out of date
And if you want: 
* ChatGPT lacks connectors to data sources and document crackers </a:t>
        </a:r>
      </a:p>
    </p188:txBody>
  </p188:cm>
</p188:cmLst>
</file>

<file path=ppt/comments/modernComment_7FFFF123_8DDF921D.xml><?xml version="1.0" encoding="utf-8"?>
<p188:cmLst xmlns:a="http://schemas.openxmlformats.org/drawingml/2006/main" xmlns:r="http://schemas.openxmlformats.org/officeDocument/2006/relationships" xmlns:p188="http://schemas.microsoft.com/office/powerpoint/2018/8/main">
  <p188:cm id="{ACEFBB2C-704D-4795-A8BB-C47974F8F328}" authorId="{D388F777-0E37-0E79-08DD-D51628293890}" status="resolved" created="2023-01-19T00:44:05.100" complete="100000">
    <pc:sldMkLst xmlns:pc="http://schemas.microsoft.com/office/powerpoint/2013/main/command">
      <pc:docMk/>
      <pc:sldMk cId="67058367" sldId="2147479819"/>
    </pc:sldMkLst>
    <p188:txBody>
      <a:bodyPr/>
      <a:lstStyle/>
      <a:p>
        <a:r>
          <a:rPr lang="en-US"/>
          <a:t>Updated all boxes, where there was low contrast between font color and background.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3/24/23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77392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Openai</a:t>
            </a:r>
            <a:r>
              <a:rPr lang="en-US" dirty="0"/>
              <a:t> rate limit : https://</a:t>
            </a:r>
            <a:r>
              <a:rPr lang="en-US" dirty="0" err="1"/>
              <a:t>platform.openai.com</a:t>
            </a:r>
            <a:r>
              <a:rPr lang="en-US" dirty="0"/>
              <a:t>/docs/guides/rate-limits/overview</a:t>
            </a:r>
          </a:p>
          <a:p>
            <a:r>
              <a:rPr lang="en-US" dirty="0"/>
              <a:t>Azure </a:t>
            </a:r>
            <a:r>
              <a:rPr lang="en-US" dirty="0" err="1"/>
              <a:t>Openai</a:t>
            </a:r>
            <a:r>
              <a:rPr lang="en-US" dirty="0"/>
              <a:t> rate limit : https://</a:t>
            </a:r>
            <a:r>
              <a:rPr lang="en-US" dirty="0" err="1"/>
              <a:t>learn.microsoft.com</a:t>
            </a:r>
            <a:r>
              <a:rPr lang="en-US" dirty="0"/>
              <a:t>/</a:t>
            </a:r>
            <a:r>
              <a:rPr lang="en-US" dirty="0" err="1"/>
              <a:t>zh-cn</a:t>
            </a:r>
            <a:r>
              <a:rPr lang="en-US" dirty="0"/>
              <a:t>/azure/cognitive-services/</a:t>
            </a:r>
            <a:r>
              <a:rPr lang="en-US" dirty="0" err="1"/>
              <a:t>openai</a:t>
            </a:r>
            <a:r>
              <a:rPr lang="en-US" dirty="0"/>
              <a:t>/quotas-limits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3/24/23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245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Openai</a:t>
            </a:r>
            <a:r>
              <a:rPr lang="en-US" altLang="zh-CN" dirty="0"/>
              <a:t> rate limit : https://</a:t>
            </a:r>
            <a:r>
              <a:rPr lang="en-US" altLang="zh-CN" dirty="0" err="1"/>
              <a:t>platform.openai.com</a:t>
            </a:r>
            <a:r>
              <a:rPr lang="en-US" altLang="zh-CN" dirty="0"/>
              <a:t>/docs/guides/rate-limits/overview</a:t>
            </a:r>
          </a:p>
          <a:p>
            <a:r>
              <a:rPr lang="en-US" altLang="zh-CN" dirty="0"/>
              <a:t>Azure </a:t>
            </a:r>
            <a:r>
              <a:rPr lang="en-US" altLang="zh-CN" dirty="0" err="1"/>
              <a:t>Openai</a:t>
            </a:r>
            <a:r>
              <a:rPr lang="en-US" altLang="zh-CN" dirty="0"/>
              <a:t> rate limit : https://</a:t>
            </a:r>
            <a:r>
              <a:rPr lang="en-US" altLang="zh-CN" dirty="0" err="1"/>
              <a:t>learn.microsoft.com</a:t>
            </a:r>
            <a:r>
              <a:rPr lang="en-US" altLang="zh-CN" dirty="0"/>
              <a:t>/</a:t>
            </a:r>
            <a:r>
              <a:rPr lang="en-US" altLang="zh-CN" dirty="0" err="1"/>
              <a:t>zh-cn</a:t>
            </a:r>
            <a:r>
              <a:rPr lang="en-US" altLang="zh-CN" dirty="0"/>
              <a:t>/azure/cognitive-services/</a:t>
            </a:r>
            <a:r>
              <a:rPr lang="en-US" altLang="zh-CN" dirty="0" err="1"/>
              <a:t>openai</a:t>
            </a:r>
            <a:r>
              <a:rPr lang="en-US" altLang="zh-CN" dirty="0"/>
              <a:t>/quotas-limits</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15</a:t>
            </a:fld>
            <a:endParaRPr lang="en-US"/>
          </a:p>
        </p:txBody>
      </p:sp>
    </p:spTree>
    <p:extLst>
      <p:ext uri="{BB962C8B-B14F-4D97-AF65-F5344CB8AC3E}">
        <p14:creationId xmlns:p14="http://schemas.microsoft.com/office/powerpoint/2010/main" val="45860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12121"/>
                </a:solidFill>
                <a:effectLst/>
                <a:latin typeface="Segoe UI" panose="020B0502040204020203" pitchFamily="34" charset="0"/>
              </a:rPr>
              <a:t>On this slide, I think you would benefit from being clearer about the specific customer problems:</a:t>
            </a:r>
          </a:p>
          <a:p>
            <a:pPr algn="l" fontAlgn="base"/>
            <a:r>
              <a:rPr lang="en-US" b="0" i="0" dirty="0">
                <a:solidFill>
                  <a:srgbClr val="212121"/>
                </a:solidFill>
                <a:effectLst/>
                <a:latin typeface="Segoe UI" panose="020B0502040204020203" pitchFamily="34" charset="0"/>
              </a:rPr>
              <a:t> </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doesn't know about your proprietary data</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is trained at a point in time and can get out of date</a:t>
            </a:r>
          </a:p>
          <a:p>
            <a:pPr algn="l" fontAlgn="base"/>
            <a:r>
              <a:rPr lang="en-US" b="0" i="0" dirty="0">
                <a:solidFill>
                  <a:srgbClr val="212121"/>
                </a:solidFill>
                <a:effectLst/>
                <a:latin typeface="Segoe UI" panose="020B0502040204020203" pitchFamily="34" charset="0"/>
              </a:rPr>
              <a:t> </a:t>
            </a:r>
          </a:p>
          <a:p>
            <a:pPr algn="l" fontAlgn="base"/>
            <a:r>
              <a:rPr lang="en-US" b="0" i="0" dirty="0">
                <a:solidFill>
                  <a:srgbClr val="212121"/>
                </a:solidFill>
                <a:effectLst/>
                <a:latin typeface="Segoe UI" panose="020B0502040204020203" pitchFamily="34" charset="0"/>
              </a:rPr>
              <a:t>And if you want:</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lacks connectors to data sources and document crackers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8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叙述</a:t>
            </a:r>
            <a:r>
              <a:rPr lang="en-US" altLang="zh-CN" dirty="0"/>
              <a:t>/</a:t>
            </a:r>
            <a:r>
              <a:rPr lang="zh-CN" altLang="en-US" dirty="0"/>
              <a:t>谈话曲目：</a:t>
            </a:r>
          </a:p>
          <a:p>
            <a:r>
              <a:rPr lang="en-US" dirty="0"/>
              <a:t>Azure AI </a:t>
            </a:r>
            <a:r>
              <a:rPr lang="zh-CN" altLang="en-US" dirty="0"/>
              <a:t>是微软提供的一系列人工智能服务，作为其 </a:t>
            </a:r>
            <a:r>
              <a:rPr lang="en-US" dirty="0"/>
              <a:t>Azure </a:t>
            </a:r>
            <a:r>
              <a:rPr lang="zh-CN" altLang="en-US" dirty="0"/>
              <a:t>云平台的一部分。 </a:t>
            </a:r>
            <a:r>
              <a:rPr lang="en-US" dirty="0"/>
              <a:t>Azure AI </a:t>
            </a:r>
            <a:r>
              <a:rPr lang="zh-CN" altLang="en-US" dirty="0"/>
              <a:t>服务旨在让开发人员和组织能够轻松地将 </a:t>
            </a:r>
            <a:r>
              <a:rPr lang="en-US" dirty="0"/>
              <a:t>AI </a:t>
            </a:r>
            <a:r>
              <a:rPr lang="zh-CN" altLang="en-US" dirty="0"/>
              <a:t>功能添加到他们的应用程序中，而无需广泛的 </a:t>
            </a:r>
            <a:r>
              <a:rPr lang="en-US" dirty="0"/>
              <a:t>AI </a:t>
            </a:r>
            <a:r>
              <a:rPr lang="zh-CN" altLang="en-US" dirty="0"/>
              <a:t>专业知识。</a:t>
            </a:r>
          </a:p>
          <a:p>
            <a:r>
              <a:rPr lang="en-US" dirty="0"/>
              <a:t>Azure AI </a:t>
            </a:r>
            <a:r>
              <a:rPr lang="zh-CN" altLang="en-US" dirty="0"/>
              <a:t>包括范围广泛的服务，例如：</a:t>
            </a:r>
          </a:p>
          <a:p>
            <a:r>
              <a:rPr lang="en-US" dirty="0"/>
              <a:t>Azure </a:t>
            </a:r>
            <a:r>
              <a:rPr lang="zh-CN" altLang="en-US" dirty="0"/>
              <a:t>认知服务：预构建 </a:t>
            </a:r>
            <a:r>
              <a:rPr lang="en-US" dirty="0"/>
              <a:t>API </a:t>
            </a:r>
            <a:r>
              <a:rPr lang="zh-CN" altLang="en-US" dirty="0"/>
              <a:t>的集合，允许开发人员将自然语言理解、计算机视觉和语音识别等功能添加到他们的应用程序中。</a:t>
            </a:r>
          </a:p>
          <a:p>
            <a:r>
              <a:rPr lang="en-US" dirty="0"/>
              <a:t>Azure </a:t>
            </a:r>
            <a:r>
              <a:rPr lang="zh-CN" altLang="en-US" dirty="0"/>
              <a:t>机器学习：一个基于云的平台，允许开发人员构建、部署和管理机器学习模型，以及创建自定义机器学习算法。</a:t>
            </a:r>
          </a:p>
          <a:p>
            <a:r>
              <a:rPr lang="en-US" dirty="0"/>
              <a:t>Azure Applied AI Services：</a:t>
            </a:r>
            <a:r>
              <a:rPr lang="zh-CN" altLang="en-US" dirty="0"/>
              <a:t>一套基于场景的服务，使组织能够加速采用，例如 </a:t>
            </a:r>
            <a:r>
              <a:rPr lang="en-US" dirty="0"/>
              <a:t>Azure Cognitive Search，</a:t>
            </a:r>
            <a:r>
              <a:rPr lang="zh-CN" altLang="en-US" dirty="0"/>
              <a:t>它通过使用机器学习模型提供对结构化和非结构化数据的搜索功能。</a:t>
            </a:r>
          </a:p>
          <a:p>
            <a:r>
              <a:rPr lang="zh-CN" altLang="en-US" dirty="0"/>
              <a:t>这些服务与 </a:t>
            </a:r>
            <a:r>
              <a:rPr lang="en-US" dirty="0"/>
              <a:t>Azure </a:t>
            </a:r>
            <a:r>
              <a:rPr lang="zh-CN" altLang="en-US" dirty="0"/>
              <a:t>平台集成，提供可扩展性、安全性和合规性等功能，以及可用于构建和部署支持 </a:t>
            </a:r>
            <a:r>
              <a:rPr lang="en-US" dirty="0"/>
              <a:t>AI </a:t>
            </a:r>
            <a:r>
              <a:rPr lang="zh-CN" altLang="en-US" dirty="0"/>
              <a:t>的应用程序的许多其他工具和服务。</a:t>
            </a:r>
          </a:p>
          <a:p>
            <a:r>
              <a:rPr lang="en-US" dirty="0"/>
              <a:t>Azure AI </a:t>
            </a:r>
            <a:r>
              <a:rPr lang="zh-CN" altLang="en-US" dirty="0"/>
              <a:t>服务旨在让开发人员和组织能够轻松地将 </a:t>
            </a:r>
            <a:r>
              <a:rPr lang="en-US" dirty="0"/>
              <a:t>AI </a:t>
            </a:r>
            <a:r>
              <a:rPr lang="zh-CN" altLang="en-US" dirty="0"/>
              <a:t>功能添加到他们的应用程序中，而无需广泛的 </a:t>
            </a:r>
            <a:r>
              <a:rPr lang="en-US" dirty="0"/>
              <a:t>AI </a:t>
            </a:r>
            <a:r>
              <a:rPr lang="zh-CN" altLang="en-US" dirty="0"/>
              <a:t>专业知识。 </a:t>
            </a:r>
            <a:r>
              <a:rPr lang="en-US" dirty="0"/>
              <a:t>Microsoft </a:t>
            </a:r>
            <a:r>
              <a:rPr lang="zh-CN" altLang="en-US" dirty="0"/>
              <a:t>的 </a:t>
            </a:r>
            <a:r>
              <a:rPr lang="en-US" dirty="0"/>
              <a:t>Azure AI </a:t>
            </a:r>
            <a:r>
              <a:rPr lang="zh-CN" altLang="en-US" dirty="0"/>
              <a:t>服务允许开发人员快速构建、部署和扩展支持 </a:t>
            </a:r>
            <a:r>
              <a:rPr lang="en-US" dirty="0"/>
              <a:t>AI </a:t>
            </a:r>
            <a:r>
              <a:rPr lang="zh-CN" altLang="en-US" dirty="0"/>
              <a:t>的应用程序，并利用 </a:t>
            </a:r>
            <a:r>
              <a:rPr lang="en-US" dirty="0"/>
              <a:t>Azure </a:t>
            </a:r>
            <a:r>
              <a:rPr lang="zh-CN" altLang="en-US" dirty="0"/>
              <a:t>的可扩展性、安全性和合规性功能。</a:t>
            </a:r>
          </a:p>
          <a:p>
            <a:r>
              <a:rPr lang="en-US" dirty="0"/>
              <a:t>Microsoft Power Platform AI Builder </a:t>
            </a:r>
            <a:r>
              <a:rPr lang="zh-CN" altLang="en-US" dirty="0"/>
              <a:t>中的 </a:t>
            </a:r>
            <a:r>
              <a:rPr lang="en-US" dirty="0"/>
              <a:t>Azure AI </a:t>
            </a:r>
            <a:r>
              <a:rPr lang="zh-CN" altLang="en-US" dirty="0"/>
              <a:t>集成允许企业和开发人员快速轻松地构建和部署自定义 </a:t>
            </a:r>
            <a:r>
              <a:rPr lang="en-US" dirty="0"/>
              <a:t>AI </a:t>
            </a:r>
            <a:r>
              <a:rPr lang="zh-CN" altLang="en-US" dirty="0"/>
              <a:t>模型，并将它们与 </a:t>
            </a:r>
            <a:r>
              <a:rPr lang="en-US" dirty="0"/>
              <a:t>Power </a:t>
            </a:r>
            <a:r>
              <a:rPr lang="en-US" dirty="0" err="1"/>
              <a:t>Apps、Power</a:t>
            </a:r>
            <a:r>
              <a:rPr lang="en-US" dirty="0"/>
              <a:t> Automate </a:t>
            </a:r>
            <a:r>
              <a:rPr lang="zh-CN" altLang="en-US" dirty="0"/>
              <a:t>和 </a:t>
            </a:r>
            <a:r>
              <a:rPr lang="en-US" dirty="0"/>
              <a:t>Power Virtual Agents </a:t>
            </a:r>
            <a:r>
              <a:rPr lang="zh-CN" altLang="en-US" dirty="0"/>
              <a:t>集成，以添加高级功能并改进数据 管理和安全。 它还允许轻松地扩展和提高模型的性能，以及轻松地与其他 </a:t>
            </a:r>
            <a:r>
              <a:rPr lang="en-US" dirty="0"/>
              <a:t>Azure </a:t>
            </a:r>
            <a:r>
              <a:rPr lang="zh-CN" altLang="en-US" dirty="0"/>
              <a:t>服务集成。</a:t>
            </a:r>
          </a:p>
          <a:p>
            <a:r>
              <a:rPr lang="zh-CN" altLang="en-US" dirty="0"/>
              <a:t>微软在其广泛的产品和服务中采用了 </a:t>
            </a:r>
            <a:r>
              <a:rPr lang="en-US" dirty="0"/>
              <a:t>Azure AI，</a:t>
            </a:r>
            <a:r>
              <a:rPr lang="zh-CN" altLang="en-US" dirty="0"/>
              <a:t>以改善功能、性能和用户体验。 微软大规模采用 </a:t>
            </a:r>
            <a:r>
              <a:rPr lang="en-US" dirty="0"/>
              <a:t>Azure AI </a:t>
            </a:r>
            <a:r>
              <a:rPr lang="zh-CN" altLang="en-US" dirty="0"/>
              <a:t>的一些例子包括：</a:t>
            </a:r>
          </a:p>
          <a:p>
            <a:r>
              <a:rPr lang="en-US" dirty="0"/>
              <a:t>Office 365：</a:t>
            </a:r>
            <a:r>
              <a:rPr lang="zh-CN" altLang="en-US" dirty="0"/>
              <a:t>微软将自然语言处理、计算机视觉和文本分析等</a:t>
            </a:r>
            <a:r>
              <a:rPr lang="en-US" dirty="0"/>
              <a:t>Azure AI</a:t>
            </a:r>
            <a:r>
              <a:rPr lang="zh-CN" altLang="en-US" dirty="0"/>
              <a:t>能力集成到</a:t>
            </a:r>
            <a:r>
              <a:rPr lang="en-US" dirty="0"/>
              <a:t>Office 365</a:t>
            </a:r>
            <a:r>
              <a:rPr lang="zh-CN" altLang="en-US" dirty="0"/>
              <a:t>中，以改进</a:t>
            </a:r>
            <a:r>
              <a:rPr lang="en-US" dirty="0"/>
              <a:t>Outlook</a:t>
            </a:r>
            <a:r>
              <a:rPr lang="zh-CN" altLang="en-US" dirty="0"/>
              <a:t>和</a:t>
            </a:r>
            <a:r>
              <a:rPr lang="en-US" dirty="0"/>
              <a:t>Word</a:t>
            </a:r>
            <a:r>
              <a:rPr lang="zh-CN" altLang="en-US" dirty="0"/>
              <a:t>等产品的功能。 这允许用户执行自动总结长文档或自动标记电子邮件附件中的图像等任务。</a:t>
            </a:r>
          </a:p>
          <a:p>
            <a:r>
              <a:rPr lang="en-US" dirty="0"/>
              <a:t>Dynamics 365：Dynamics 365 </a:t>
            </a:r>
            <a:r>
              <a:rPr lang="zh-CN" altLang="en-US" dirty="0"/>
              <a:t>是业务应用程序的集合，使组织能够管理客户数据和交互，以及自动化业务流程。 通过 </a:t>
            </a:r>
            <a:r>
              <a:rPr lang="en-US" dirty="0"/>
              <a:t>Azure AI </a:t>
            </a:r>
            <a:r>
              <a:rPr lang="zh-CN" altLang="en-US" dirty="0"/>
              <a:t>集成，</a:t>
            </a:r>
            <a:r>
              <a:rPr lang="en-US" dirty="0"/>
              <a:t>Dynamics 365 </a:t>
            </a:r>
            <a:r>
              <a:rPr lang="zh-CN" altLang="en-US" dirty="0"/>
              <a:t>提供预测性线索评分、情绪分析和聊天机器人等功能，以帮助企业更好地了解客户并与之互动。</a:t>
            </a:r>
          </a:p>
          <a:p>
            <a:r>
              <a:rPr lang="en-US" dirty="0"/>
              <a:t>Bing：</a:t>
            </a:r>
            <a:r>
              <a:rPr lang="zh-CN" altLang="en-US" dirty="0"/>
              <a:t>微软的搜索引擎 </a:t>
            </a:r>
            <a:r>
              <a:rPr lang="en-US" dirty="0"/>
              <a:t>Bing </a:t>
            </a:r>
            <a:r>
              <a:rPr lang="zh-CN" altLang="en-US" dirty="0"/>
              <a:t>使用 </a:t>
            </a:r>
            <a:r>
              <a:rPr lang="en-US" dirty="0"/>
              <a:t>Azure AI </a:t>
            </a:r>
            <a:r>
              <a:rPr lang="zh-CN" altLang="en-US" dirty="0"/>
              <a:t>分析大量数据并为用户改进搜索结果。 例如，</a:t>
            </a:r>
            <a:r>
              <a:rPr lang="en-US" dirty="0"/>
              <a:t>Bing </a:t>
            </a:r>
            <a:r>
              <a:rPr lang="zh-CN" altLang="en-US" dirty="0"/>
              <a:t>使用自然语言处理来理解用户的查询并生成更相关的搜索结果。</a:t>
            </a:r>
          </a:p>
          <a:p>
            <a:r>
              <a:rPr lang="en-US" dirty="0" err="1"/>
              <a:t>LinkedIn：Microsoft</a:t>
            </a:r>
            <a:r>
              <a:rPr lang="en-US" dirty="0"/>
              <a:t> </a:t>
            </a:r>
            <a:r>
              <a:rPr lang="zh-CN" altLang="en-US" dirty="0"/>
              <a:t>的专业社交网站 </a:t>
            </a:r>
            <a:r>
              <a:rPr lang="en-US" dirty="0"/>
              <a:t>LinkedIn </a:t>
            </a:r>
            <a:r>
              <a:rPr lang="zh-CN" altLang="en-US" dirty="0"/>
              <a:t>使用 </a:t>
            </a:r>
            <a:r>
              <a:rPr lang="en-US" dirty="0"/>
              <a:t>Azure AI </a:t>
            </a:r>
            <a:r>
              <a:rPr lang="zh-CN" altLang="en-US" dirty="0"/>
              <a:t>帮助用户寻找工作机会，与他们所在领域的其他人联系，并提高其招聘工具的性能。 例如，</a:t>
            </a:r>
            <a:r>
              <a:rPr lang="en-US" dirty="0"/>
              <a:t>LinkedIn </a:t>
            </a:r>
            <a:r>
              <a:rPr lang="zh-CN" altLang="en-US" dirty="0"/>
              <a:t>使用自然语言处理为求职者匹配相关工作机会，并使用机器学习帮助招聘人员找到最佳人选。</a:t>
            </a:r>
          </a:p>
          <a:p>
            <a:r>
              <a:rPr lang="en-US" dirty="0"/>
              <a:t>Xbox </a:t>
            </a:r>
            <a:r>
              <a:rPr lang="zh-CN" altLang="en-US" dirty="0"/>
              <a:t>和游戏：微软使用 </a:t>
            </a:r>
            <a:r>
              <a:rPr lang="en-US" dirty="0"/>
              <a:t>Azure AI </a:t>
            </a:r>
            <a:r>
              <a:rPr lang="zh-CN" altLang="en-US" dirty="0"/>
              <a:t>为其 </a:t>
            </a:r>
            <a:r>
              <a:rPr lang="en-US" dirty="0"/>
              <a:t>Xbox </a:t>
            </a:r>
            <a:r>
              <a:rPr lang="zh-CN" altLang="en-US" dirty="0"/>
              <a:t>游戏机提供动力。 </a:t>
            </a:r>
            <a:r>
              <a:rPr lang="en-US" dirty="0"/>
              <a:t>Azure AI </a:t>
            </a:r>
            <a:r>
              <a:rPr lang="zh-CN" altLang="en-US" dirty="0"/>
              <a:t>允许 </a:t>
            </a:r>
            <a:r>
              <a:rPr lang="en-US" dirty="0"/>
              <a:t>Xbox </a:t>
            </a:r>
            <a:r>
              <a:rPr lang="zh-CN" altLang="en-US" dirty="0"/>
              <a:t>了解游戏玩家的偏好并自动调整游戏体验。 此外，它还可以提高游戏性能并提供更加个性化的游戏体验。</a:t>
            </a:r>
          </a:p>
          <a:p>
            <a:r>
              <a:rPr lang="zh-CN" altLang="en-US" dirty="0"/>
              <a:t>这些只是 </a:t>
            </a:r>
            <a:r>
              <a:rPr lang="en-US" dirty="0"/>
              <a:t>Microsoft </a:t>
            </a:r>
            <a:r>
              <a:rPr lang="zh-CN" altLang="en-US" dirty="0"/>
              <a:t>如何在其产品和服务中大规模采用 </a:t>
            </a:r>
            <a:r>
              <a:rPr lang="en-US" dirty="0"/>
              <a:t>Azure AI </a:t>
            </a:r>
            <a:r>
              <a:rPr lang="zh-CN" altLang="en-US" dirty="0"/>
              <a:t>的几个示例。 总体而言，微软一直在其各种产品和服务中使用 </a:t>
            </a:r>
            <a:r>
              <a:rPr lang="en-US" dirty="0"/>
              <a:t>Azure AI，</a:t>
            </a:r>
            <a:r>
              <a:rPr lang="zh-CN" altLang="en-US" dirty="0"/>
              <a:t>以改善用户体验并为其客户提供更加个性化、高效和自动化的体验。</a:t>
            </a: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17</a:t>
            </a:fld>
            <a:endParaRPr lang="en-US"/>
          </a:p>
        </p:txBody>
      </p:sp>
    </p:spTree>
    <p:extLst>
      <p:ext uri="{BB962C8B-B14F-4D97-AF65-F5344CB8AC3E}">
        <p14:creationId xmlns:p14="http://schemas.microsoft.com/office/powerpoint/2010/main" val="1457242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19</a:t>
            </a:fld>
            <a:endParaRPr lang="en-US"/>
          </a:p>
        </p:txBody>
      </p:sp>
    </p:spTree>
    <p:extLst>
      <p:ext uri="{BB962C8B-B14F-4D97-AF65-F5344CB8AC3E}">
        <p14:creationId xmlns:p14="http://schemas.microsoft.com/office/powerpoint/2010/main" val="29739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93081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zh-CN" altLang="en-US" b="1" dirty="0"/>
              <a:t>叙述</a:t>
            </a:r>
            <a:r>
              <a:rPr lang="en-US" altLang="zh-CN" b="1" dirty="0"/>
              <a:t>/</a:t>
            </a:r>
            <a:r>
              <a:rPr lang="zh-CN" altLang="en-US" b="1" dirty="0"/>
              <a:t>谈话曲目：</a:t>
            </a:r>
          </a:p>
          <a:p>
            <a:pPr marL="0" algn="l" rtl="0" eaLnBrk="1" latinLnBrk="0" hangingPunct="1">
              <a:spcBef>
                <a:spcPts val="0"/>
              </a:spcBef>
              <a:spcAft>
                <a:spcPts val="0"/>
              </a:spcAft>
            </a:pPr>
            <a:r>
              <a:rPr lang="zh-CN" altLang="en-US" b="1" dirty="0"/>
              <a:t>什么是人工智能简史？</a:t>
            </a:r>
          </a:p>
          <a:p>
            <a:pPr marL="0" algn="l" rtl="0" eaLnBrk="1" latinLnBrk="0" hangingPunct="1">
              <a:spcBef>
                <a:spcPts val="0"/>
              </a:spcBef>
              <a:spcAft>
                <a:spcPts val="0"/>
              </a:spcAft>
            </a:pPr>
            <a:r>
              <a:rPr lang="zh-CN" altLang="en-US" b="1" dirty="0"/>
              <a:t>人工智能 </a:t>
            </a:r>
            <a:r>
              <a:rPr lang="en-US" altLang="zh-CN" b="1" dirty="0"/>
              <a:t>(</a:t>
            </a:r>
            <a:r>
              <a:rPr lang="en-US" b="1" dirty="0"/>
              <a:t>AI) </a:t>
            </a:r>
            <a:r>
              <a:rPr lang="zh-CN" altLang="en-US" b="1" dirty="0"/>
              <a:t>拥有悠久而传奇的历史，跨越数十年。 人工智能领域最早的一些工作是在 </a:t>
            </a:r>
            <a:r>
              <a:rPr lang="en-US" altLang="zh-CN" b="1" dirty="0"/>
              <a:t>50 </a:t>
            </a:r>
            <a:r>
              <a:rPr lang="zh-CN" altLang="en-US" b="1" dirty="0"/>
              <a:t>年代和 </a:t>
            </a:r>
            <a:r>
              <a:rPr lang="en-US" altLang="zh-CN" b="1" dirty="0"/>
              <a:t>60 </a:t>
            </a:r>
            <a:r>
              <a:rPr lang="zh-CN" altLang="en-US" b="1" dirty="0"/>
              <a:t>年代完成的，当时研究人员首次开始探索创造可以像人类一样“思考”的机器的可能性。</a:t>
            </a:r>
          </a:p>
          <a:p>
            <a:pPr marL="0" algn="l" rtl="0" eaLnBrk="1" latinLnBrk="0" hangingPunct="1">
              <a:spcBef>
                <a:spcPts val="0"/>
              </a:spcBef>
              <a:spcAft>
                <a:spcPts val="0"/>
              </a:spcAft>
            </a:pPr>
            <a:r>
              <a:rPr lang="zh-CN" altLang="en-US" b="1" dirty="0"/>
              <a:t>在 </a:t>
            </a:r>
            <a:r>
              <a:rPr lang="en-US" altLang="zh-CN" b="1" dirty="0"/>
              <a:t>1950 </a:t>
            </a:r>
            <a:r>
              <a:rPr lang="zh-CN" altLang="en-US" b="1" dirty="0"/>
              <a:t>年代和 </a:t>
            </a:r>
            <a:r>
              <a:rPr lang="en-US" altLang="zh-CN" b="1" dirty="0"/>
              <a:t>1960 </a:t>
            </a:r>
            <a:r>
              <a:rPr lang="zh-CN" altLang="en-US" b="1" dirty="0"/>
              <a:t>年代，人工智能研究主要集中在“符号”人工智能上，这涉及创建知识的符号表示并使用它们来解决问题。 该领域的研究人员开发了现在称为专家系统的早期版本，这些系统是模仿特定领域人类专家决策能力的计算机程序。</a:t>
            </a:r>
          </a:p>
          <a:p>
            <a:pPr marL="0" algn="l" rtl="0" eaLnBrk="1" latinLnBrk="0" hangingPunct="1">
              <a:spcBef>
                <a:spcPts val="0"/>
              </a:spcBef>
              <a:spcAft>
                <a:spcPts val="0"/>
              </a:spcAft>
            </a:pPr>
            <a:r>
              <a:rPr lang="zh-CN" altLang="en-US" b="1" dirty="0"/>
              <a:t>在 </a:t>
            </a:r>
            <a:r>
              <a:rPr lang="en-US" altLang="zh-CN" b="1" dirty="0"/>
              <a:t>20 </a:t>
            </a:r>
            <a:r>
              <a:rPr lang="zh-CN" altLang="en-US" b="1" dirty="0"/>
              <a:t>世纪 </a:t>
            </a:r>
            <a:r>
              <a:rPr lang="en-US" altLang="zh-CN" b="1" dirty="0"/>
              <a:t>70 </a:t>
            </a:r>
            <a:r>
              <a:rPr lang="zh-CN" altLang="en-US" b="1" dirty="0"/>
              <a:t>年代和 </a:t>
            </a:r>
            <a:r>
              <a:rPr lang="en-US" altLang="zh-CN" b="1" dirty="0"/>
              <a:t>80 </a:t>
            </a:r>
            <a:r>
              <a:rPr lang="zh-CN" altLang="en-US" b="1" dirty="0"/>
              <a:t>年代，人工智能研究开始从符号人工智能转向“亚符号”人工智能，后者涉及使用统计方法和数学模型来解决问题。 这种转变的部分原因是人们认识到符号人工智能过于复杂且难以扩展，部分原因是新计算机硬件的开发使得快速处理大量数据成为可能。</a:t>
            </a:r>
          </a:p>
          <a:p>
            <a:pPr marL="0" algn="l" rtl="0" eaLnBrk="1" latinLnBrk="0" hangingPunct="1">
              <a:spcBef>
                <a:spcPts val="0"/>
              </a:spcBef>
              <a:spcAft>
                <a:spcPts val="0"/>
              </a:spcAft>
            </a:pPr>
            <a:r>
              <a:rPr lang="zh-CN" altLang="en-US" b="1" dirty="0"/>
              <a:t>在 </a:t>
            </a:r>
            <a:r>
              <a:rPr lang="en-US" altLang="zh-CN" b="1" dirty="0"/>
              <a:t>1990 </a:t>
            </a:r>
            <a:r>
              <a:rPr lang="zh-CN" altLang="en-US" b="1" dirty="0"/>
              <a:t>年代和 </a:t>
            </a:r>
            <a:r>
              <a:rPr lang="en-US" altLang="zh-CN" b="1" dirty="0"/>
              <a:t>2000 </a:t>
            </a:r>
            <a:r>
              <a:rPr lang="zh-CN" altLang="en-US" b="1" dirty="0"/>
              <a:t>年代，人工智能研究不断发展，新的子领域开始出现。 其中之一是“机器学习”，它专注于创建算法，使计算机无需明确编程即可从数据中学习。 另一个是“神经网络”，它是受人脑结构和功能启发的数学模型。</a:t>
            </a:r>
          </a:p>
          <a:p>
            <a:pPr marL="0" algn="l" rtl="0" eaLnBrk="1" latinLnBrk="0" hangingPunct="1">
              <a:spcBef>
                <a:spcPts val="0"/>
              </a:spcBef>
              <a:spcAft>
                <a:spcPts val="0"/>
              </a:spcAft>
            </a:pPr>
            <a:r>
              <a:rPr lang="zh-CN" altLang="en-US" b="1" dirty="0"/>
              <a:t>最近，</a:t>
            </a:r>
            <a:r>
              <a:rPr lang="en-US" b="1" dirty="0"/>
              <a:t>GPT-3 </a:t>
            </a:r>
            <a:r>
              <a:rPr lang="zh-CN" altLang="en-US" b="1" dirty="0"/>
              <a:t>和 </a:t>
            </a:r>
            <a:r>
              <a:rPr lang="en-US" b="1" dirty="0"/>
              <a:t>DALL-E </a:t>
            </a:r>
            <a:r>
              <a:rPr lang="zh-CN" altLang="en-US" b="1" dirty="0"/>
              <a:t>等生成模型、变分自动编码器、生成对抗网络等已经兴起，并继续推动 </a:t>
            </a:r>
            <a:r>
              <a:rPr lang="en-US" b="1" dirty="0"/>
              <a:t>AI </a:t>
            </a:r>
            <a:r>
              <a:rPr lang="zh-CN" altLang="en-US" b="1" dirty="0"/>
              <a:t>领域的发展。 这些模型能够生成与给定数据集中的示例相似的新示例。 它被用于自然语言处理、计算机视觉、语音识别等多个领域。</a:t>
            </a:r>
          </a:p>
          <a:p>
            <a:pPr marL="0" algn="l" rtl="0" eaLnBrk="1" latinLnBrk="0" hangingPunct="1">
              <a:spcBef>
                <a:spcPts val="0"/>
              </a:spcBef>
              <a:spcAft>
                <a:spcPts val="0"/>
              </a:spcAft>
            </a:pPr>
            <a:r>
              <a:rPr lang="zh-CN" altLang="en-US" b="1" dirty="0"/>
              <a:t>总的来说，人工智能自 </a:t>
            </a:r>
            <a:r>
              <a:rPr lang="en-US" altLang="zh-CN" b="1" dirty="0"/>
              <a:t>1950 </a:t>
            </a:r>
            <a:r>
              <a:rPr lang="zh-CN" altLang="en-US" b="1" dirty="0"/>
              <a:t>年代诞生以来已经走过了漫长的道路，并且在今天继续快速发展和改进。</a:t>
            </a:r>
          </a:p>
          <a:p>
            <a:pPr marL="0" algn="l" rtl="0" eaLnBrk="1" latinLnBrk="0" hangingPunct="1">
              <a:spcBef>
                <a:spcPts val="0"/>
              </a:spcBef>
              <a:spcAft>
                <a:spcPts val="0"/>
              </a:spcAft>
            </a:pPr>
            <a:endParaRPr lang="zh-CN" altLang="en-US" b="1" dirty="0"/>
          </a:p>
          <a:p>
            <a:pPr marL="0" algn="l" rtl="0" eaLnBrk="1" latinLnBrk="0" hangingPunct="1">
              <a:spcBef>
                <a:spcPts val="0"/>
              </a:spcBef>
              <a:spcAft>
                <a:spcPts val="0"/>
              </a:spcAft>
            </a:pPr>
            <a:r>
              <a:rPr lang="zh-CN" altLang="en-US" b="1" dirty="0"/>
              <a:t>什么是生成式 </a:t>
            </a:r>
            <a:r>
              <a:rPr lang="en-US" b="1" dirty="0"/>
              <a:t>AI，</a:t>
            </a:r>
            <a:r>
              <a:rPr lang="zh-CN" altLang="en-US" b="1" dirty="0"/>
              <a:t>它在 </a:t>
            </a:r>
            <a:r>
              <a:rPr lang="en-US" b="1" dirty="0"/>
              <a:t>AI </a:t>
            </a:r>
            <a:r>
              <a:rPr lang="zh-CN" altLang="en-US" b="1" dirty="0"/>
              <a:t>的范围内处于什么位置？</a:t>
            </a:r>
          </a:p>
          <a:p>
            <a:pPr marL="0" algn="l" rtl="0" eaLnBrk="1" latinLnBrk="0" hangingPunct="1">
              <a:spcBef>
                <a:spcPts val="0"/>
              </a:spcBef>
              <a:spcAft>
                <a:spcPts val="0"/>
              </a:spcAft>
            </a:pPr>
            <a:r>
              <a:rPr lang="zh-CN" altLang="en-US" b="1" dirty="0"/>
              <a:t>生成式 </a:t>
            </a:r>
            <a:r>
              <a:rPr lang="en-US" b="1" dirty="0"/>
              <a:t>AI </a:t>
            </a:r>
            <a:r>
              <a:rPr lang="zh-CN" altLang="en-US" b="1" dirty="0"/>
              <a:t>是人工智能的一个子领域，专注于创建可以生成新示例的系统，例如图像、文本或语音，这些示例类似于给定数据集中的示例。 生成式 </a:t>
            </a:r>
            <a:r>
              <a:rPr lang="en-US" b="1" dirty="0"/>
              <a:t>AI </a:t>
            </a:r>
            <a:r>
              <a:rPr lang="zh-CN" altLang="en-US" b="1" dirty="0"/>
              <a:t>的目标是开发可以学习给定数据集的潜在概率分布的算法，并使用这些知识生成与数据集中的示例相似的新示例。</a:t>
            </a:r>
          </a:p>
          <a:p>
            <a:pPr marL="0" algn="l" rtl="0" eaLnBrk="1" latinLnBrk="0" hangingPunct="1">
              <a:spcBef>
                <a:spcPts val="0"/>
              </a:spcBef>
              <a:spcAft>
                <a:spcPts val="0"/>
              </a:spcAft>
            </a:pPr>
            <a:r>
              <a:rPr lang="zh-CN" altLang="en-US" b="1" dirty="0"/>
              <a:t>生成式 </a:t>
            </a:r>
            <a:r>
              <a:rPr lang="en-US" b="1" dirty="0"/>
              <a:t>AI </a:t>
            </a:r>
            <a:r>
              <a:rPr lang="zh-CN" altLang="en-US" b="1" dirty="0"/>
              <a:t>模型可分为两大类：生成式模型和判别式模型。 </a:t>
            </a:r>
            <a:r>
              <a:rPr lang="en-US" b="1" dirty="0"/>
              <a:t>GPT-3、DALL-E、</a:t>
            </a:r>
            <a:r>
              <a:rPr lang="zh-CN" altLang="en-US" b="1" dirty="0"/>
              <a:t>变分自动编码器等生成模型学习数据集的潜在概率分布，并可以从学习到的分布中生成新的示例。 判别模型，如深度神经网络，学习区分不同的类或类别，通常用于图像或语音识别等任务。</a:t>
            </a:r>
          </a:p>
          <a:p>
            <a:pPr marL="0" algn="l" rtl="0" eaLnBrk="1" latinLnBrk="0" hangingPunct="1">
              <a:spcBef>
                <a:spcPts val="0"/>
              </a:spcBef>
              <a:spcAft>
                <a:spcPts val="0"/>
              </a:spcAft>
            </a:pPr>
            <a:r>
              <a:rPr lang="zh-CN" altLang="en-US" b="1" dirty="0"/>
              <a:t>生成式 </a:t>
            </a:r>
            <a:r>
              <a:rPr lang="en-US" b="1" dirty="0"/>
              <a:t>AI </a:t>
            </a:r>
            <a:r>
              <a:rPr lang="zh-CN" altLang="en-US" b="1" dirty="0"/>
              <a:t>位于 </a:t>
            </a:r>
            <a:r>
              <a:rPr lang="en-US" b="1" dirty="0"/>
              <a:t>AI </a:t>
            </a:r>
            <a:r>
              <a:rPr lang="zh-CN" altLang="en-US" b="1" dirty="0"/>
              <a:t>的其他领域之上，例如无监督学习、监督学习和强化学习。 它依赖于这些模型从数据中提取有用特征的能力，并将其用于学习数据的潜在概率分布，这些概率分布用于产生广泛应用的潜力，例如计算机视觉、自然语言 处理、语音识别等。</a:t>
            </a:r>
          </a:p>
          <a:p>
            <a:pPr marL="0" algn="l" rtl="0" eaLnBrk="1" latinLnBrk="0" hangingPunct="1">
              <a:spcBef>
                <a:spcPts val="0"/>
              </a:spcBef>
              <a:spcAft>
                <a:spcPts val="0"/>
              </a:spcAft>
            </a:pPr>
            <a:r>
              <a:rPr lang="zh-CN" altLang="en-US" b="1" dirty="0"/>
              <a:t>吃新的例子。</a:t>
            </a:r>
          </a:p>
          <a:p>
            <a:pPr marL="0" algn="l" rtl="0" eaLnBrk="1" latinLnBrk="0" hangingPunct="1">
              <a:spcBef>
                <a:spcPts val="0"/>
              </a:spcBef>
              <a:spcAft>
                <a:spcPts val="0"/>
              </a:spcAft>
            </a:pPr>
            <a:r>
              <a:rPr lang="zh-CN" altLang="en-US" b="1" dirty="0"/>
              <a:t>总体而言，生成式 </a:t>
            </a:r>
            <a:r>
              <a:rPr lang="en-US" b="1" dirty="0"/>
              <a:t>AI </a:t>
            </a:r>
            <a:r>
              <a:rPr lang="zh-CN" altLang="en-US" b="1" dirty="0"/>
              <a:t>是 </a:t>
            </a:r>
            <a:r>
              <a:rPr lang="en-US" b="1" dirty="0"/>
              <a:t>AI </a:t>
            </a:r>
            <a:r>
              <a:rPr lang="zh-CN" altLang="en-US" b="1" dirty="0"/>
              <a:t>中一个快速发展的领域，它已经</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9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dirty="0"/>
              <a:t>从纸上看：训练语料库是570B（从45TB过滤下来），300B代币</a:t>
            </a:r>
          </a:p>
          <a:p>
            <a:r>
              <a:rPr lang="zh-Hans" dirty="0"/>
              <a:t>接受 MS 提供的 V100GPU 的“高带宽集群”培训</a:t>
            </a:r>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240891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8</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GPT-3 </a:t>
            </a:r>
            <a:r>
              <a:rPr lang="zh-CN" altLang="en-US" b="0" i="0" dirty="0">
                <a:solidFill>
                  <a:srgbClr val="D1D5DB"/>
                </a:solidFill>
                <a:effectLst/>
                <a:latin typeface="Söhne"/>
              </a:rPr>
              <a:t>用于文本补全。 一组可以理解和生成自然语言的模型。</a:t>
            </a:r>
          </a:p>
          <a:p>
            <a:r>
              <a:rPr lang="en-US" b="0" i="0" dirty="0">
                <a:solidFill>
                  <a:srgbClr val="D1D5DB"/>
                </a:solidFill>
                <a:effectLst/>
                <a:latin typeface="Söhne"/>
              </a:rPr>
              <a:t>Codex </a:t>
            </a:r>
            <a:r>
              <a:rPr lang="zh-CN" altLang="en-US" b="0" i="0" dirty="0">
                <a:solidFill>
                  <a:srgbClr val="D1D5DB"/>
                </a:solidFill>
                <a:effectLst/>
                <a:latin typeface="Söhne"/>
              </a:rPr>
              <a:t>是一组可以理解和生成代码的模型，包括将自然语言翻译成代码。 它是经过自然语言和代码训练的 </a:t>
            </a:r>
            <a:r>
              <a:rPr lang="en-US" b="0" i="0" dirty="0">
                <a:solidFill>
                  <a:srgbClr val="D1D5DB"/>
                </a:solidFill>
                <a:effectLst/>
                <a:latin typeface="Söhne"/>
              </a:rPr>
              <a:t>GPT-3 </a:t>
            </a:r>
            <a:r>
              <a:rPr lang="zh-CN" altLang="en-US" b="0" i="0" dirty="0">
                <a:solidFill>
                  <a:srgbClr val="D1D5DB"/>
                </a:solidFill>
                <a:effectLst/>
                <a:latin typeface="Söhne"/>
              </a:rPr>
              <a:t>的后代。</a:t>
            </a:r>
          </a:p>
          <a:p>
            <a:r>
              <a:rPr lang="en-US" b="0" i="0" dirty="0">
                <a:solidFill>
                  <a:srgbClr val="D1D5DB"/>
                </a:solidFill>
                <a:effectLst/>
                <a:latin typeface="Söhne"/>
              </a:rPr>
              <a:t>DALL•E </a:t>
            </a:r>
            <a:r>
              <a:rPr lang="zh-CN" altLang="en-US" b="0" i="0" dirty="0">
                <a:solidFill>
                  <a:srgbClr val="D1D5DB"/>
                </a:solidFill>
                <a:effectLst/>
                <a:latin typeface="Söhne"/>
              </a:rPr>
              <a:t>是一组可以从自然语言生成或操作图像的模型。</a:t>
            </a:r>
            <a:endParaRPr lang="en-US" b="0" i="0" dirty="0">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41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89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服务有四个价值支柱：解锁新用例、根据您的需求量身定制、负责任地应用 </a:t>
            </a:r>
            <a:r>
              <a:rPr lang="en-US" b="0" i="0" dirty="0">
                <a:effectLst/>
                <a:latin typeface="Söhne"/>
              </a:rPr>
              <a:t>AI </a:t>
            </a:r>
            <a:r>
              <a:rPr lang="zh-CN" altLang="en-US" b="0" i="0" dirty="0">
                <a:effectLst/>
                <a:latin typeface="Söhne"/>
              </a:rPr>
              <a:t>以及获得企业级安全性。</a:t>
            </a:r>
          </a:p>
          <a:p>
            <a:r>
              <a:rPr lang="zh-CN" altLang="en-US" b="0" i="0" dirty="0">
                <a:effectLst/>
                <a:latin typeface="Söhne"/>
              </a:rPr>
              <a:t>叙述</a:t>
            </a:r>
            <a:r>
              <a:rPr lang="en-US" altLang="zh-CN" b="0" i="0" dirty="0">
                <a:effectLst/>
                <a:latin typeface="Söhne"/>
              </a:rPr>
              <a:t>/</a:t>
            </a:r>
            <a:r>
              <a:rPr lang="zh-CN" altLang="en-US" b="0" i="0" dirty="0">
                <a:effectLst/>
                <a:latin typeface="Söhne"/>
              </a:rPr>
              <a:t>谈话曲目：</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服务是微软作为其与 </a:t>
            </a:r>
            <a:r>
              <a:rPr lang="en-US" b="0" i="0" dirty="0" err="1">
                <a:effectLst/>
                <a:latin typeface="Söhne"/>
              </a:rPr>
              <a:t>OpenAI</a:t>
            </a:r>
            <a:r>
              <a:rPr lang="en-US" b="0" i="0" dirty="0">
                <a:effectLst/>
                <a:latin typeface="Söhne"/>
              </a:rPr>
              <a:t> </a:t>
            </a:r>
            <a:r>
              <a:rPr lang="zh-CN" altLang="en-US" b="0" i="0" dirty="0">
                <a:effectLst/>
                <a:latin typeface="Söhne"/>
              </a:rPr>
              <a:t>合作伙伴关系的一部分提供的平台。 该服务旨在让开发人员和组织更容易访问和使用由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服务提供了许多功能，包括：</a:t>
            </a:r>
          </a:p>
          <a:p>
            <a:r>
              <a:rPr lang="zh-CN" altLang="en-US" b="0" i="0" dirty="0">
                <a:effectLst/>
                <a:latin typeface="Söhne"/>
              </a:rPr>
              <a:t>广泛的预训练 </a:t>
            </a:r>
            <a:r>
              <a:rPr lang="en-US" b="0" i="0" dirty="0">
                <a:effectLst/>
                <a:latin typeface="Söhne"/>
              </a:rPr>
              <a:t>AI </a:t>
            </a:r>
            <a:r>
              <a:rPr lang="zh-CN" altLang="en-US" b="0" i="0" dirty="0">
                <a:effectLst/>
                <a:latin typeface="Söhne"/>
              </a:rPr>
              <a:t>模型：开发人员可以访问和使用由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开发的预训练 </a:t>
            </a:r>
            <a:r>
              <a:rPr lang="en-US" b="0" i="0" dirty="0">
                <a:effectLst/>
                <a:latin typeface="Söhne"/>
              </a:rPr>
              <a:t>AI </a:t>
            </a:r>
            <a:r>
              <a:rPr lang="zh-CN" altLang="en-US" b="0" i="0" dirty="0">
                <a:effectLst/>
                <a:latin typeface="Söhne"/>
              </a:rPr>
              <a:t>模型，例如 </a:t>
            </a:r>
            <a:r>
              <a:rPr lang="en-US" b="0" i="0" dirty="0">
                <a:effectLst/>
                <a:latin typeface="Söhne"/>
              </a:rPr>
              <a:t>GPT-3，</a:t>
            </a:r>
            <a:r>
              <a:rPr lang="zh-CN" altLang="en-US" b="0" i="0" dirty="0">
                <a:effectLst/>
                <a:latin typeface="Söhne"/>
              </a:rPr>
              <a:t>为他们的应用程序添加高级功能。</a:t>
            </a:r>
          </a:p>
          <a:p>
            <a:r>
              <a:rPr lang="zh-CN" altLang="en-US" b="0" i="0" dirty="0">
                <a:effectLst/>
                <a:latin typeface="Söhne"/>
              </a:rPr>
              <a:t>微调模型的工具：开发人员可以微调预训练模型，使其适应特定用例，例如自然语言理解或计算机视觉。</a:t>
            </a:r>
          </a:p>
          <a:p>
            <a:r>
              <a:rPr lang="zh-CN" altLang="en-US" b="0" i="0" dirty="0">
                <a:effectLst/>
                <a:latin typeface="Söhne"/>
              </a:rPr>
              <a:t>用于与模型交互的 </a:t>
            </a:r>
            <a:r>
              <a:rPr lang="en-US" b="0" i="0" dirty="0">
                <a:effectLst/>
                <a:latin typeface="Söhne"/>
              </a:rPr>
              <a:t>API：</a:t>
            </a:r>
            <a:r>
              <a:rPr lang="zh-CN" altLang="en-US" b="0" i="0" dirty="0">
                <a:effectLst/>
                <a:latin typeface="Söhne"/>
              </a:rPr>
              <a:t>该服务提供了一个简单、一致的 </a:t>
            </a:r>
            <a:r>
              <a:rPr lang="en-US" b="0" i="0" dirty="0">
                <a:effectLst/>
                <a:latin typeface="Söhne"/>
              </a:rPr>
              <a:t>API </a:t>
            </a:r>
            <a:r>
              <a:rPr lang="zh-CN" altLang="en-US" b="0" i="0" dirty="0">
                <a:effectLst/>
                <a:latin typeface="Söhne"/>
              </a:rPr>
              <a:t>用于与模型交互，这使得开发人员可以轻松地将模型集成到他们的应用程序中。</a:t>
            </a:r>
          </a:p>
          <a:p>
            <a:r>
              <a:rPr lang="zh-CN" altLang="en-US" b="0" i="0" dirty="0">
                <a:effectLst/>
                <a:latin typeface="Söhne"/>
              </a:rPr>
              <a:t>可扩展性和可靠性：该服务构建在 </a:t>
            </a:r>
            <a:r>
              <a:rPr lang="en-US" b="0" i="0" dirty="0">
                <a:effectLst/>
                <a:latin typeface="Söhne"/>
              </a:rPr>
              <a:t>Azure </a:t>
            </a:r>
            <a:r>
              <a:rPr lang="zh-CN" altLang="en-US" b="0" i="0" dirty="0">
                <a:effectLst/>
                <a:latin typeface="Söhne"/>
              </a:rPr>
              <a:t>上，这意味着它可以扩展以处理大量数据和流量，并且具有高可用性和可靠性。</a:t>
            </a:r>
          </a:p>
          <a:p>
            <a:r>
              <a:rPr lang="zh-CN" altLang="en-US" b="0" i="0" dirty="0">
                <a:effectLst/>
                <a:latin typeface="Söhne"/>
              </a:rPr>
              <a:t>安全性和合规性：该服务旨在满足广泛的安全性和合规性要求，并建立在 </a:t>
            </a:r>
            <a:r>
              <a:rPr lang="en-US" b="0" i="0" dirty="0">
                <a:effectLst/>
                <a:latin typeface="Söhne"/>
              </a:rPr>
              <a:t>Azure </a:t>
            </a:r>
            <a:r>
              <a:rPr lang="zh-CN" altLang="en-US" b="0" i="0" dirty="0">
                <a:effectLst/>
                <a:latin typeface="Söhne"/>
              </a:rPr>
              <a:t>之上，</a:t>
            </a:r>
            <a:r>
              <a:rPr lang="en-US" b="0" i="0" dirty="0">
                <a:effectLst/>
                <a:latin typeface="Söhne"/>
              </a:rPr>
              <a:t>Azure </a:t>
            </a:r>
            <a:r>
              <a:rPr lang="zh-CN" altLang="en-US" b="0" i="0" dirty="0">
                <a:effectLst/>
                <a:latin typeface="Söhne"/>
              </a:rPr>
              <a:t>提供了许多内置的安全性和合规性功能。</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服务旨在让开发人员和组织能够轻松访问和使用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开发的高级人工智能模型和算法，从而将人工智能的好处带给更多人。 借助这项服务，开发人员可以使用预先训练的模型以最小的努力快速构建和部署支持 </a:t>
            </a:r>
            <a:r>
              <a:rPr lang="en-US" b="0" i="0" dirty="0">
                <a:effectLst/>
                <a:latin typeface="Söhne"/>
              </a:rPr>
              <a:t>AI </a:t>
            </a:r>
            <a:r>
              <a:rPr lang="zh-CN" altLang="en-US" b="0" i="0" dirty="0">
                <a:effectLst/>
                <a:latin typeface="Söhne"/>
              </a:rPr>
              <a:t>的应用程序，同时还可以微调这些模型以使其适应特定的用例。</a:t>
            </a:r>
            <a:endParaRPr lang="en-US" b="0" i="0" dirty="0">
              <a:effectLst/>
              <a:latin typeface="Söhn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68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platform.openai.com</a:t>
            </a:r>
            <a:r>
              <a:rPr kumimoji="1" lang="en-US" altLang="zh-CN" dirty="0"/>
              <a:t>/docs/guides/rate-limits/overview</a:t>
            </a:r>
          </a:p>
          <a:p>
            <a:endParaRPr kumimoji="1" lang="en-US" altLang="zh-CN" dirty="0"/>
          </a:p>
          <a:p>
            <a:endParaRPr kumimoji="1" lang="en-US" altLang="zh-CN" dirty="0"/>
          </a:p>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p:txBody>
      </p:sp>
      <p:sp>
        <p:nvSpPr>
          <p:cNvPr id="4" name="灯片编号占位符 3"/>
          <p:cNvSpPr>
            <a:spLocks noGrp="1"/>
          </p:cNvSpPr>
          <p:nvPr>
            <p:ph type="sldNum" sz="quarter" idx="5"/>
          </p:nvPr>
        </p:nvSpPr>
        <p:spPr/>
        <p:txBody>
          <a:bodyPr/>
          <a:lstStyle/>
          <a:p>
            <a:fld id="{F43ED841-078D-4814-8BEE-1F1F3F6D6404}" type="slidenum">
              <a:rPr lang="en-US" smtClean="0"/>
              <a:t>12</a:t>
            </a:fld>
            <a:endParaRPr lang="en-US"/>
          </a:p>
        </p:txBody>
      </p:sp>
    </p:spTree>
    <p:extLst>
      <p:ext uri="{BB962C8B-B14F-4D97-AF65-F5344CB8AC3E}">
        <p14:creationId xmlns:p14="http://schemas.microsoft.com/office/powerpoint/2010/main" val="182237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24/03/2023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59666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884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3/24/23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10.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15.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11.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image" Target="../media/image1.emf"/><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emf"/><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6.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7.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9.xml"/><Relationship Id="rId7" Type="http://schemas.openxmlformats.org/officeDocument/2006/relationships/image" Target="../media/image10.emf"/><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9.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6482" r:id="rId8"/>
    <p:sldLayoutId id="2147496501" r:id="rId9"/>
    <p:sldLayoutId id="2147496505" r:id="rId10"/>
    <p:sldLayoutId id="2147496506" r:id="rId1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F123_8DDF921D.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microsoft.com/office/2018/10/relationships/comments" Target="../comments/modernComment_7FFFEE97_655FEAD4.xml"/><Relationship Id="rId7"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hyperlink" Target="https://microsoft-my.sharepoint.com/:w:/r/personal/mcasalaina_microsoft_com/_layouts/15/Doc.aspx?sourcedoc=%7BC815D4D5-41DC-4450-A3B9-9C46C264311A%7D&amp;file=Why%20Azure%20OpenAI%20Instead%20Of%20Just%20OpenAI.docx&amp;action=default&amp;mobileredirect=true&amp;DefaultItemOpen=1&amp;login_hint=mcasalaina%40microsoft.com&amp;ct=1674538582978&amp;wdOrigin=OFFICECOM-WEB.START.EDGEWORTH&amp;cid=368e936c-62ef-4e3c-926c-4b96f94630f2&amp;share=IQHV1BXI3EFQRKO5nEbCZDEaAavQ5kDF_p9yA__pyI2VZgw" TargetMode="External"/><Relationship Id="rId9" Type="http://schemas.openxmlformats.org/officeDocument/2006/relationships/image" Target="../media/image27.jpe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EEA8_E4CD507E.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8.png"/><Relationship Id="rId3" Type="http://schemas.openxmlformats.org/officeDocument/2006/relationships/image" Target="../media/image35.png"/><Relationship Id="rId21" Type="http://schemas.openxmlformats.org/officeDocument/2006/relationships/image" Target="../media/image53.sv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image" Target="../media/image49.svg"/><Relationship Id="rId25" Type="http://schemas.openxmlformats.org/officeDocument/2006/relationships/image" Target="../media/image57.svg"/><Relationship Id="rId2" Type="http://schemas.openxmlformats.org/officeDocument/2006/relationships/notesSlide" Target="../notesSlides/notesSlide14.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61.svg"/><Relationship Id="rId1" Type="http://schemas.openxmlformats.org/officeDocument/2006/relationships/slideLayout" Target="../slideLayouts/slideLayout34.xml"/><Relationship Id="rId6" Type="http://schemas.openxmlformats.org/officeDocument/2006/relationships/image" Target="../media/image38.png"/><Relationship Id="rId11" Type="http://schemas.openxmlformats.org/officeDocument/2006/relationships/image" Target="../media/image43.png"/><Relationship Id="rId24" Type="http://schemas.openxmlformats.org/officeDocument/2006/relationships/image" Target="../media/image56.png"/><Relationship Id="rId5" Type="http://schemas.openxmlformats.org/officeDocument/2006/relationships/image" Target="../media/image37.png"/><Relationship Id="rId15" Type="http://schemas.openxmlformats.org/officeDocument/2006/relationships/image" Target="../media/image47.svg"/><Relationship Id="rId23" Type="http://schemas.openxmlformats.org/officeDocument/2006/relationships/image" Target="../media/image55.svg"/><Relationship Id="rId28" Type="http://schemas.openxmlformats.org/officeDocument/2006/relationships/image" Target="../media/image60.png"/><Relationship Id="rId10" Type="http://schemas.openxmlformats.org/officeDocument/2006/relationships/image" Target="../media/image42.svg"/><Relationship Id="rId19" Type="http://schemas.openxmlformats.org/officeDocument/2006/relationships/image" Target="../media/image51.sv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 Id="rId22" Type="http://schemas.openxmlformats.org/officeDocument/2006/relationships/image" Target="../media/image54.png"/><Relationship Id="rId27" Type="http://schemas.openxmlformats.org/officeDocument/2006/relationships/image" Target="../media/image59.svg"/></Relationships>
</file>

<file path=ppt/slides/_rels/slide18.xml.rels><?xml version="1.0" encoding="UTF-8" standalone="yes"?>
<Relationships xmlns="http://schemas.openxmlformats.org/package/2006/relationships"><Relationship Id="rId2" Type="http://schemas.openxmlformats.org/officeDocument/2006/relationships/hyperlink" Target="https://learn.microsoft.com/en-us/legal/cognitive-services/openai/data-privacy?context=%2Fazure%2Fcognitive-services%2Fopenai%2Fcontext%2Fcontext" TargetMode="Externa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2005.14165.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r>
              <a:rPr lang="zh-CN" altLang="en-US" sz="2800" dirty="0"/>
              <a:t>服务介绍</a:t>
            </a:r>
            <a:br>
              <a:rPr lang="en-US" altLang="zh-CN" sz="2800" dirty="0"/>
            </a:br>
            <a:endParaRPr lang="en-US" sz="2800" dirty="0"/>
          </a:p>
        </p:txBody>
      </p:sp>
      <p:sp>
        <p:nvSpPr>
          <p:cNvPr id="3" name="文本框 2">
            <a:extLst>
              <a:ext uri="{FF2B5EF4-FFF2-40B4-BE49-F238E27FC236}">
                <a16:creationId xmlns:a16="http://schemas.microsoft.com/office/drawing/2014/main" id="{F6ABC6E5-D9C9-A301-EF02-8F5577D38D11}"/>
              </a:ext>
            </a:extLst>
          </p:cNvPr>
          <p:cNvSpPr txBox="1"/>
          <p:nvPr/>
        </p:nvSpPr>
        <p:spPr>
          <a:xfrm>
            <a:off x="935422" y="4950373"/>
            <a:ext cx="2911366" cy="615553"/>
          </a:xfrm>
          <a:prstGeom prst="rect">
            <a:avLst/>
          </a:prstGeom>
          <a:noFill/>
        </p:spPr>
        <p:txBody>
          <a:bodyPr wrap="square" lIns="0" tIns="0" rIns="0" bIns="0" rtlCol="0">
            <a:spAutoFit/>
          </a:bodyPr>
          <a:lstStyle/>
          <a:p>
            <a:pPr algn="ctr"/>
            <a:r>
              <a:rPr kumimoji="1" lang="zh-CN" altLang="en-US" sz="2000" dirty="0">
                <a:gradFill>
                  <a:gsLst>
                    <a:gs pos="2917">
                      <a:schemeClr val="tx1"/>
                    </a:gs>
                    <a:gs pos="30000">
                      <a:schemeClr val="tx1"/>
                    </a:gs>
                  </a:gsLst>
                  <a:lin ang="5400000" scaled="0"/>
                </a:gradFill>
              </a:rPr>
              <a:t>马腾</a:t>
            </a:r>
            <a:endParaRPr kumimoji="1" lang="en-US" altLang="zh-CN" sz="2000" dirty="0">
              <a:gradFill>
                <a:gsLst>
                  <a:gs pos="2917">
                    <a:schemeClr val="tx1"/>
                  </a:gs>
                  <a:gs pos="30000">
                    <a:schemeClr val="tx1"/>
                  </a:gs>
                </a:gsLst>
                <a:lin ang="5400000" scaled="0"/>
              </a:gradFill>
            </a:endParaRPr>
          </a:p>
          <a:p>
            <a:pPr algn="ctr"/>
            <a:r>
              <a:rPr kumimoji="1" lang="zh-CN" altLang="en-US" sz="2000" dirty="0">
                <a:gradFill>
                  <a:gsLst>
                    <a:gs pos="2917">
                      <a:schemeClr val="tx1"/>
                    </a:gs>
                    <a:gs pos="30000">
                      <a:schemeClr val="tx1"/>
                    </a:gs>
                  </a:gsLst>
                  <a:lin ang="5400000" scaled="0"/>
                </a:gradFill>
              </a:rPr>
              <a:t>云解决方案架构师</a:t>
            </a:r>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descr="A chart of the family of GPT-3 family of models and their common uses plotted by inferencing time and capability">
            <a:extLst>
              <a:ext uri="{FF2B5EF4-FFF2-40B4-BE49-F238E27FC236}">
                <a16:creationId xmlns:a16="http://schemas.microsoft.com/office/drawing/2014/main" id="{C7FDE64F-23F4-1896-109D-6C1B106438EB}"/>
              </a:ext>
            </a:extLst>
          </p:cNvPr>
          <p:cNvGrpSpPr/>
          <p:nvPr/>
        </p:nvGrpSpPr>
        <p:grpSpPr>
          <a:xfrm>
            <a:off x="637332" y="1934060"/>
            <a:ext cx="7030266" cy="4147134"/>
            <a:chOff x="1124877" y="1520789"/>
            <a:chExt cx="7030266" cy="4516961"/>
          </a:xfrm>
        </p:grpSpPr>
        <p:cxnSp>
          <p:nvCxnSpPr>
            <p:cNvPr id="44" name="Straight Arrow Connector 43">
              <a:extLst>
                <a:ext uri="{FF2B5EF4-FFF2-40B4-BE49-F238E27FC236}">
                  <a16:creationId xmlns:a16="http://schemas.microsoft.com/office/drawing/2014/main" id="{48F6880A-A54C-44E9-AA37-5F65AF768311}"/>
                </a:ext>
              </a:extLst>
            </p:cNvPr>
            <p:cNvCxnSpPr>
              <a:cxnSpLocks/>
            </p:cNvCxnSpPr>
            <p:nvPr/>
          </p:nvCxnSpPr>
          <p:spPr>
            <a:xfrm flipV="1">
              <a:off x="1124877" y="1520789"/>
              <a:ext cx="0" cy="4196556"/>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6A1A39-8B43-415E-B5B6-27356AB765F9}"/>
                </a:ext>
              </a:extLst>
            </p:cNvPr>
            <p:cNvCxnSpPr>
              <a:cxnSpLocks/>
            </p:cNvCxnSpPr>
            <p:nvPr/>
          </p:nvCxnSpPr>
          <p:spPr>
            <a:xfrm>
              <a:off x="1124877" y="5717345"/>
              <a:ext cx="678488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D524302-6DB9-4C1E-8881-85FCA06F4869}"/>
                </a:ext>
              </a:extLst>
            </p:cNvPr>
            <p:cNvSpPr txBox="1"/>
            <p:nvPr/>
          </p:nvSpPr>
          <p:spPr>
            <a:xfrm>
              <a:off x="3439851" y="5769572"/>
              <a:ext cx="2154936" cy="26817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能力</a:t>
              </a:r>
              <a:endPar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6" name="Group 15">
              <a:extLst>
                <a:ext uri="{FF2B5EF4-FFF2-40B4-BE49-F238E27FC236}">
                  <a16:creationId xmlns:a16="http://schemas.microsoft.com/office/drawing/2014/main" id="{54482154-72ED-4E65-AF8A-C6A30470B551}"/>
                </a:ext>
              </a:extLst>
            </p:cNvPr>
            <p:cNvGrpSpPr/>
            <p:nvPr/>
          </p:nvGrpSpPr>
          <p:grpSpPr>
            <a:xfrm>
              <a:off x="1286813" y="4612692"/>
              <a:ext cx="2786177" cy="787774"/>
              <a:chOff x="2026441" y="4554826"/>
              <a:chExt cx="2925467" cy="787774"/>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55482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55140" y="4554826"/>
                <a:ext cx="2696768"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Ada</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简单的分类</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解析和格式化文本</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3973761" y="3008166"/>
              <a:ext cx="3077577" cy="787774"/>
              <a:chOff x="4703320" y="2309900"/>
              <a:chExt cx="3077577" cy="787774"/>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Curie</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回答问题</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复杂细致的分类</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5328124" y="1882737"/>
              <a:ext cx="2827019" cy="787774"/>
              <a:chOff x="8034464" y="2397801"/>
              <a:chExt cx="2827019" cy="787774"/>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2" y="2397801"/>
                <a:ext cx="2598311"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rPr>
                  <a:t>Davinci</a:t>
                </a:r>
                <a:endPar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为特定的受众总结</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生成创意内容</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2630295" y="3918151"/>
              <a:ext cx="3311981" cy="787774"/>
              <a:chOff x="3280891" y="3646885"/>
              <a:chExt cx="2540604" cy="787774"/>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2360803"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Babbage</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语义搜索排序</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中等复杂的分类</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4215562" y="640090"/>
            <a:ext cx="737492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rPr>
              <a:t>Azure </a:t>
            </a:r>
            <a:r>
              <a:rPr kumimoji="0" lang="en-US" sz="2800" b="0" i="0" u="none" strike="noStrike" kern="1200" cap="none" spc="-50" normalizeH="0" baseline="0" noProof="0" dirty="0" err="1">
                <a:ln w="3175">
                  <a:noFill/>
                </a:ln>
                <a:solidFill>
                  <a:srgbClr val="FFFFFF"/>
                </a:solidFill>
                <a:effectLst/>
                <a:uLnTx/>
                <a:uFillTx/>
                <a:latin typeface="微软雅黑" panose="020B0503020204020204" pitchFamily="34" charset="-122"/>
                <a:ea typeface="微软雅黑" panose="020B0503020204020204" pitchFamily="34" charset="-122"/>
              </a:rPr>
              <a:t>OpenAI</a:t>
            </a:r>
            <a:r>
              <a:rPr kumimoji="0" lang="en-US" sz="2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rPr>
              <a:t>服务模型</a:t>
            </a:r>
            <a:endParaRPr kumimoji="0" lang="en-IN" sz="2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5" name="Group 4" descr="A chart of Codex family of models plotted by inferencing time and capability">
            <a:extLst>
              <a:ext uri="{FF2B5EF4-FFF2-40B4-BE49-F238E27FC236}">
                <a16:creationId xmlns:a16="http://schemas.microsoft.com/office/drawing/2014/main" id="{EC4E2F10-62DC-10C1-B14A-69D6C25F3AB7}"/>
              </a:ext>
            </a:extLst>
          </p:cNvPr>
          <p:cNvGrpSpPr/>
          <p:nvPr/>
        </p:nvGrpSpPr>
        <p:grpSpPr>
          <a:xfrm>
            <a:off x="7578722" y="2215247"/>
            <a:ext cx="4941056" cy="3908361"/>
            <a:chOff x="7065406" y="2282700"/>
            <a:chExt cx="4941056" cy="3908361"/>
          </a:xfrm>
        </p:grpSpPr>
        <p:grpSp>
          <p:nvGrpSpPr>
            <p:cNvPr id="3" name="Group 2">
              <a:extLst>
                <a:ext uri="{FF2B5EF4-FFF2-40B4-BE49-F238E27FC236}">
                  <a16:creationId xmlns:a16="http://schemas.microsoft.com/office/drawing/2014/main" id="{CAFCEE34-7B79-EAC8-4013-CD75A1EFB090}"/>
                </a:ext>
              </a:extLst>
            </p:cNvPr>
            <p:cNvGrpSpPr/>
            <p:nvPr/>
          </p:nvGrpSpPr>
          <p:grpSpPr>
            <a:xfrm>
              <a:off x="7604481" y="3264473"/>
              <a:ext cx="2641551" cy="353943"/>
              <a:chOff x="4703320" y="2264383"/>
              <a:chExt cx="2641551" cy="353943"/>
            </a:xfrm>
          </p:grpSpPr>
          <p:sp>
            <p:nvSpPr>
              <p:cNvPr id="4" name="Oval 3">
                <a:extLst>
                  <a:ext uri="{FF2B5EF4-FFF2-40B4-BE49-F238E27FC236}">
                    <a16:creationId xmlns:a16="http://schemas.microsoft.com/office/drawing/2014/main" id="{98184789-3CF2-DEAA-29F1-93AE2BCE5655}"/>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 name="TextBox 5">
                <a:extLst>
                  <a:ext uri="{FF2B5EF4-FFF2-40B4-BE49-F238E27FC236}">
                    <a16:creationId xmlns:a16="http://schemas.microsoft.com/office/drawing/2014/main" id="{D7365FAE-0D2E-69E8-D6DB-D526AD1B1CAD}"/>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Cushman-codex</a:t>
                </a:r>
              </a:p>
            </p:txBody>
          </p:sp>
        </p:grpSp>
        <p:grpSp>
          <p:nvGrpSpPr>
            <p:cNvPr id="7" name="Group 6">
              <a:extLst>
                <a:ext uri="{FF2B5EF4-FFF2-40B4-BE49-F238E27FC236}">
                  <a16:creationId xmlns:a16="http://schemas.microsoft.com/office/drawing/2014/main" id="{C6C961BF-08A3-F80F-13D8-B65919BDB8E9}"/>
                </a:ext>
              </a:extLst>
            </p:cNvPr>
            <p:cNvGrpSpPr/>
            <p:nvPr/>
          </p:nvGrpSpPr>
          <p:grpSpPr>
            <a:xfrm>
              <a:off x="9364899" y="2282700"/>
              <a:ext cx="2641563" cy="353943"/>
              <a:chOff x="8034464" y="2352654"/>
              <a:chExt cx="2641563" cy="353943"/>
            </a:xfrm>
          </p:grpSpPr>
          <p:sp>
            <p:nvSpPr>
              <p:cNvPr id="8" name="Oval 7">
                <a:extLst>
                  <a:ext uri="{FF2B5EF4-FFF2-40B4-BE49-F238E27FC236}">
                    <a16:creationId xmlns:a16="http://schemas.microsoft.com/office/drawing/2014/main" id="{4F183166-403D-641C-CF46-72119D8E10A2}"/>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9" name="TextBox 8">
                <a:extLst>
                  <a:ext uri="{FF2B5EF4-FFF2-40B4-BE49-F238E27FC236}">
                    <a16:creationId xmlns:a16="http://schemas.microsoft.com/office/drawing/2014/main" id="{80FEB7A1-E08F-FA25-C90A-9C4C1F521400}"/>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Davinci-codex</a:t>
                </a:r>
              </a:p>
            </p:txBody>
          </p:sp>
        </p:grpSp>
        <p:cxnSp>
          <p:nvCxnSpPr>
            <p:cNvPr id="10" name="Straight Arrow Connector 9">
              <a:extLst>
                <a:ext uri="{FF2B5EF4-FFF2-40B4-BE49-F238E27FC236}">
                  <a16:creationId xmlns:a16="http://schemas.microsoft.com/office/drawing/2014/main" id="{F13C8092-B95A-A0C3-4B53-C537105F4188}"/>
                </a:ext>
              </a:extLst>
            </p:cNvPr>
            <p:cNvCxnSpPr>
              <a:cxnSpLocks/>
            </p:cNvCxnSpPr>
            <p:nvPr/>
          </p:nvCxnSpPr>
          <p:spPr>
            <a:xfrm flipV="1">
              <a:off x="7065406" y="5834974"/>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0D92E3-8F72-B235-8993-883054D291AE}"/>
                </a:ext>
              </a:extLst>
            </p:cNvPr>
            <p:cNvSpPr txBox="1"/>
            <p:nvPr/>
          </p:nvSpPr>
          <p:spPr>
            <a:xfrm>
              <a:off x="8170560" y="5944840"/>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能力</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14" name="Straight Arrow Connector 13">
              <a:extLst>
                <a:ext uri="{FF2B5EF4-FFF2-40B4-BE49-F238E27FC236}">
                  <a16:creationId xmlns:a16="http://schemas.microsoft.com/office/drawing/2014/main" id="{7DAD50A6-1D41-B4F9-2EF9-9C0DB8F364D5}"/>
                </a:ext>
              </a:extLst>
            </p:cNvPr>
            <p:cNvCxnSpPr>
              <a:cxnSpLocks/>
            </p:cNvCxnSpPr>
            <p:nvPr/>
          </p:nvCxnSpPr>
          <p:spPr>
            <a:xfrm flipV="1">
              <a:off x="7065406" y="2327847"/>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FE1F58-8E6D-C0C9-E0C8-D5BBB718CDC0}"/>
              </a:ext>
            </a:extLst>
          </p:cNvPr>
          <p:cNvSpPr/>
          <p:nvPr/>
        </p:nvSpPr>
        <p:spPr bwMode="auto">
          <a:xfrm>
            <a:off x="8321585" y="1671167"/>
            <a:ext cx="201168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8" name="Rectangle 17">
            <a:extLst>
              <a:ext uri="{FF2B5EF4-FFF2-40B4-BE49-F238E27FC236}">
                <a16:creationId xmlns:a16="http://schemas.microsoft.com/office/drawing/2014/main" id="{F15DDA5D-E4BB-6BD8-CF4B-6531D08839E3}"/>
              </a:ext>
            </a:extLst>
          </p:cNvPr>
          <p:cNvSpPr/>
          <p:nvPr/>
        </p:nvSpPr>
        <p:spPr bwMode="auto">
          <a:xfrm>
            <a:off x="2740284" y="1660017"/>
            <a:ext cx="201168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p>
        </p:txBody>
      </p:sp>
      <p:sp>
        <p:nvSpPr>
          <p:cNvPr id="33" name="TextBox 31">
            <a:extLst>
              <a:ext uri="{FF2B5EF4-FFF2-40B4-BE49-F238E27FC236}">
                <a16:creationId xmlns:a16="http://schemas.microsoft.com/office/drawing/2014/main" id="{9E7A4F4A-DF72-194A-A874-5AF5295A325A}"/>
              </a:ext>
            </a:extLst>
          </p:cNvPr>
          <p:cNvSpPr txBox="1"/>
          <p:nvPr/>
        </p:nvSpPr>
        <p:spPr>
          <a:xfrm rot="16200000">
            <a:off x="-428053" y="3941026"/>
            <a:ext cx="1727808" cy="246221"/>
          </a:xfrm>
          <a:prstGeom prst="rect">
            <a:avLst/>
          </a:prstGeom>
          <a:noFill/>
        </p:spPr>
        <p:txBody>
          <a:bodyPr wrap="square" lIns="0" tIns="0" rIns="0" bIns="0" rtlCol="0">
            <a:spAutoFit/>
          </a:bodyPr>
          <a:lstStyle/>
          <a:p>
            <a:r>
              <a:rPr lang="zh-CN" altLang="en-US" sz="1600">
                <a:latin typeface="微软雅黑" panose="020B0503020204020204" pitchFamily="34" charset="-122"/>
                <a:ea typeface="微软雅黑" panose="020B0503020204020204" pitchFamily="34" charset="-122"/>
              </a:rPr>
              <a:t>推理的时间</a:t>
            </a:r>
          </a:p>
        </p:txBody>
      </p:sp>
    </p:spTree>
    <p:extLst>
      <p:ext uri="{BB962C8B-B14F-4D97-AF65-F5344CB8AC3E}">
        <p14:creationId xmlns:p14="http://schemas.microsoft.com/office/powerpoint/2010/main" val="400465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25E-6 -1.48148E-6 L -1.25E-6 0.01806 " pathEditMode="relative" rAng="0" ptsTypes="AA">
                                      <p:cBhvr>
                                        <p:cTn id="9" dur="500" spd="-100000" fill="hold"/>
                                        <p:tgtEl>
                                          <p:spTgt spid="3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415347" y="2331289"/>
            <a:ext cx="4644137" cy="492443"/>
          </a:xfrm>
        </p:spPr>
        <p:txBody>
          <a:bodyPr/>
          <a:lstStyle/>
          <a:p>
            <a:pPr algn="ctr"/>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服务</a:t>
            </a:r>
            <a:endParaRPr lang="en-US">
              <a:latin typeface="微软雅黑" panose="020B0503020204020204" pitchFamily="34" charset="-122"/>
              <a:ea typeface="微软雅黑" panose="020B0503020204020204" pitchFamily="34" charset="-122"/>
            </a:endParaRPr>
          </a:p>
        </p:txBody>
      </p:sp>
      <p:grpSp>
        <p:nvGrpSpPr>
          <p:cNvPr id="7" name="Group 6" descr="Custom AI models fine-tuned with your data and hyperparameters">
            <a:extLst>
              <a:ext uri="{FF2B5EF4-FFF2-40B4-BE49-F238E27FC236}">
                <a16:creationId xmlns:a16="http://schemas.microsoft.com/office/drawing/2014/main" id="{31231B0C-6EA7-F386-5611-C41FA8FDCF1C}"/>
              </a:ext>
            </a:extLst>
          </p:cNvPr>
          <p:cNvGrpSpPr/>
          <p:nvPr/>
        </p:nvGrpSpPr>
        <p:grpSpPr>
          <a:xfrm>
            <a:off x="5796350" y="3342175"/>
            <a:ext cx="5812464" cy="483255"/>
            <a:chOff x="6144726" y="2800582"/>
            <a:chExt cx="5812464" cy="483255"/>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1" y="2800582"/>
              <a:ext cx="501054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根据您的数据和超参数进行微调的自定义</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Lst>
          </p:cNvPr>
          <p:cNvGrpSpPr/>
          <p:nvPr/>
        </p:nvGrpSpPr>
        <p:grpSpPr>
          <a:xfrm>
            <a:off x="5796350" y="4244685"/>
            <a:ext cx="5705316" cy="533539"/>
            <a:chOff x="6096020" y="3827587"/>
            <a:chExt cx="5705316" cy="533539"/>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90339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内置负责任的人工智能，以检测和减轻有害使用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8" name="Group 7" descr="Large, pretrained AI models to unlock new scenarios">
            <a:extLst>
              <a:ext uri="{FF2B5EF4-FFF2-40B4-BE49-F238E27FC236}">
                <a16:creationId xmlns:a16="http://schemas.microsoft.com/office/drawing/2014/main" id="{10EA78AD-FFAD-8A7C-CE1E-5A12F6CCC9EE}"/>
              </a:ext>
            </a:extLst>
          </p:cNvPr>
          <p:cNvGrpSpPr/>
          <p:nvPr/>
        </p:nvGrpSpPr>
        <p:grpSpPr>
          <a:xfrm>
            <a:off x="5796353" y="2395042"/>
            <a:ext cx="4993685" cy="504638"/>
            <a:chOff x="6143941" y="1754560"/>
            <a:chExt cx="4993685" cy="50463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大型的预训练</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模型来解锁新的场景</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796350" y="5170993"/>
            <a:ext cx="6299953" cy="515124"/>
            <a:chOff x="6131901" y="4815976"/>
            <a:chExt cx="6299953" cy="515124"/>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54980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基于角色的访问控制</a:t>
              </a:r>
              <a:r>
                <a:rPr lang="en-US" altLang="zh-CN" sz="1800">
                  <a:latin typeface="微软雅黑" panose="020B0503020204020204" pitchFamily="34" charset="-122"/>
                  <a:ea typeface="微软雅黑" panose="020B0503020204020204" pitchFamily="34" charset="-122"/>
                </a:rPr>
                <a:t>(RBAC)</a:t>
              </a:r>
              <a:r>
                <a:rPr lang="zh-CN" altLang="en-US" sz="1800">
                  <a:latin typeface="微软雅黑" panose="020B0503020204020204" pitchFamily="34" charset="-122"/>
                  <a:ea typeface="微软雅黑" panose="020B0503020204020204" pitchFamily="34" charset="-122"/>
                </a:rPr>
                <a:t>和专用网络的企业级安全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sp>
        <p:nvSpPr>
          <p:cNvPr id="10" name="Rectangle: Rounded Corners 9">
            <a:extLst>
              <a:ext uri="{FF2B5EF4-FFF2-40B4-BE49-F238E27FC236}">
                <a16:creationId xmlns:a16="http://schemas.microsoft.com/office/drawing/2014/main" id="{0A121FC9-60EB-1E53-6423-481A293F3A2B}"/>
              </a:ext>
            </a:extLst>
          </p:cNvPr>
          <p:cNvSpPr/>
          <p:nvPr/>
        </p:nvSpPr>
        <p:spPr bwMode="auto">
          <a:xfrm>
            <a:off x="415347"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r>
              <a:rPr kumimoji="0" lang="en-US" altLang="zh-CN"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/3.5/4</a:t>
            </a:r>
            <a:endPar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Rounded Corners 12">
            <a:extLst>
              <a:ext uri="{FF2B5EF4-FFF2-40B4-BE49-F238E27FC236}">
                <a16:creationId xmlns:a16="http://schemas.microsoft.com/office/drawing/2014/main" id="{07177B4B-F9AD-06F8-A009-7FC06ADC00B5}"/>
              </a:ext>
            </a:extLst>
          </p:cNvPr>
          <p:cNvSpPr/>
          <p:nvPr/>
        </p:nvSpPr>
        <p:spPr bwMode="auto">
          <a:xfrm>
            <a:off x="2811647"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1656595"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DALL·E </a:t>
            </a:r>
            <a:endParaRPr kumimoji="0" lang="en-US" sz="2000" b="0" i="1"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796350" y="1188765"/>
            <a:ext cx="5401296" cy="553998"/>
            <a:chOff x="6070267" y="811320"/>
            <a:chExt cx="5401296" cy="553998"/>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部署在你的</a:t>
              </a:r>
              <a:r>
                <a:rPr lang="en-US" altLang="zh-CN" sz="1800">
                  <a:latin typeface="微软雅黑" panose="020B0503020204020204" pitchFamily="34" charset="-122"/>
                  <a:ea typeface="微软雅黑" panose="020B0503020204020204" pitchFamily="34" charset="-122"/>
                </a:rPr>
                <a:t>Azure</a:t>
              </a:r>
              <a:r>
                <a:rPr lang="zh-CN" altLang="en-US" sz="1800">
                  <a:latin typeface="微软雅黑" panose="020B0503020204020204" pitchFamily="34" charset="-122"/>
                  <a:ea typeface="微软雅黑" panose="020B0503020204020204" pitchFamily="34" charset="-122"/>
                </a:rPr>
                <a:t>订阅中，由你保护，只由你访问，并与你的数据集和应用程序绑定</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9" name="文本框 8">
            <a:extLst>
              <a:ext uri="{FF2B5EF4-FFF2-40B4-BE49-F238E27FC236}">
                <a16:creationId xmlns:a16="http://schemas.microsoft.com/office/drawing/2014/main" id="{9D5EDC29-A2DC-16C8-9AA3-10E8F15B354C}"/>
              </a:ext>
            </a:extLst>
          </p:cNvPr>
          <p:cNvSpPr txBox="1"/>
          <p:nvPr/>
        </p:nvSpPr>
        <p:spPr>
          <a:xfrm>
            <a:off x="485796" y="6398969"/>
            <a:ext cx="5310554" cy="215444"/>
          </a:xfrm>
          <a:prstGeom prst="rect">
            <a:avLst/>
          </a:prstGeom>
          <a:noFill/>
        </p:spPr>
        <p:txBody>
          <a:bodyPr wrap="square" lIns="0" tIns="0" rIns="0" bIns="0" rtlCol="0">
            <a:spAutoFit/>
          </a:bodyPr>
          <a:lstStyle/>
          <a:p>
            <a:pPr algn="l"/>
            <a:r>
              <a:rPr kumimoji="1" lang="en-US" altLang="zh-CN" sz="1400" dirty="0">
                <a:gradFill>
                  <a:gsLst>
                    <a:gs pos="2917">
                      <a:schemeClr val="tx1"/>
                    </a:gs>
                    <a:gs pos="30000">
                      <a:schemeClr val="tx1"/>
                    </a:gs>
                  </a:gsLst>
                  <a:lin ang="5400000" scaled="0"/>
                </a:gradFill>
              </a:rPr>
              <a:t>*GPT-4</a:t>
            </a:r>
            <a:r>
              <a:rPr kumimoji="1" lang="zh-CN" altLang="en-US" sz="1400" dirty="0">
                <a:gradFill>
                  <a:gsLst>
                    <a:gs pos="2917">
                      <a:schemeClr val="tx1"/>
                    </a:gs>
                    <a:gs pos="30000">
                      <a:schemeClr val="tx1"/>
                    </a:gs>
                  </a:gsLst>
                  <a:lin ang="5400000" scaled="0"/>
                </a:gradFill>
              </a:rPr>
              <a:t>在</a:t>
            </a:r>
            <a:r>
              <a:rPr kumimoji="1" lang="en-US" altLang="zh-CN" sz="1400" dirty="0">
                <a:gradFill>
                  <a:gsLst>
                    <a:gs pos="2917">
                      <a:schemeClr val="tx1"/>
                    </a:gs>
                    <a:gs pos="30000">
                      <a:schemeClr val="tx1"/>
                    </a:gs>
                  </a:gsLst>
                  <a:lin ang="5400000" scaled="0"/>
                </a:gradFill>
              </a:rPr>
              <a:t>Azure</a:t>
            </a:r>
            <a:r>
              <a:rPr kumimoji="1" lang="zh-CN" altLang="en-US" sz="1400" dirty="0">
                <a:gradFill>
                  <a:gsLst>
                    <a:gs pos="2917">
                      <a:schemeClr val="tx1"/>
                    </a:gs>
                    <a:gs pos="30000">
                      <a:schemeClr val="tx1"/>
                    </a:gs>
                  </a:gsLst>
                  <a:lin ang="5400000" scaled="0"/>
                </a:gradFill>
              </a:rPr>
              <a:t>上处于预览阶段，客户可以申请预览资格</a:t>
            </a:r>
          </a:p>
        </p:txBody>
      </p:sp>
    </p:spTree>
    <p:extLst>
      <p:ext uri="{BB962C8B-B14F-4D97-AF65-F5344CB8AC3E}">
        <p14:creationId xmlns:p14="http://schemas.microsoft.com/office/powerpoint/2010/main" val="2380239389"/>
      </p:ext>
    </p:extLst>
  </p:cSld>
  <p:clrMapOvr>
    <a:masterClrMapping/>
  </p:clrMapOvr>
  <p:transition>
    <p:fade/>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FDF65D-4D47-6700-96BF-7A2F8B4D7BC5}"/>
              </a:ext>
            </a:extLst>
          </p:cNvPr>
          <p:cNvSpPr>
            <a:spLocks noGrp="1"/>
          </p:cNvSpPr>
          <p:nvPr>
            <p:ph type="title"/>
          </p:nvPr>
        </p:nvSpPr>
        <p:spPr/>
        <p:txBody>
          <a:bodyPr/>
          <a:lstStyle/>
          <a:p>
            <a:r>
              <a:rPr kumimoji="1" lang="en-US" altLang="zh-CN" dirty="0"/>
              <a:t>GPT-4</a:t>
            </a:r>
            <a:r>
              <a:rPr kumimoji="1" lang="zh-CN" altLang="en-US" dirty="0"/>
              <a:t>与 </a:t>
            </a:r>
            <a:r>
              <a:rPr kumimoji="1" lang="en-US" altLang="zh-CN" dirty="0"/>
              <a:t>GPT-3.5 </a:t>
            </a:r>
            <a:r>
              <a:rPr kumimoji="1" lang="zh-CN" altLang="en-US" dirty="0"/>
              <a:t>有何不同？</a:t>
            </a:r>
          </a:p>
        </p:txBody>
      </p:sp>
      <p:sp>
        <p:nvSpPr>
          <p:cNvPr id="8" name="文本框 7">
            <a:extLst>
              <a:ext uri="{FF2B5EF4-FFF2-40B4-BE49-F238E27FC236}">
                <a16:creationId xmlns:a16="http://schemas.microsoft.com/office/drawing/2014/main" id="{59F7EFF4-6AB0-7745-E88D-5DB665471A78}"/>
              </a:ext>
            </a:extLst>
          </p:cNvPr>
          <p:cNvSpPr txBox="1"/>
          <p:nvPr/>
        </p:nvSpPr>
        <p:spPr>
          <a:xfrm>
            <a:off x="689113" y="1487559"/>
            <a:ext cx="10495722" cy="2585323"/>
          </a:xfrm>
          <a:prstGeom prst="rect">
            <a:avLst/>
          </a:prstGeom>
          <a:noFill/>
        </p:spPr>
        <p:txBody>
          <a:bodyPr wrap="square">
            <a:spAutoFit/>
          </a:bodyPr>
          <a:lstStyle/>
          <a:p>
            <a:endParaRPr lang="zh-CN" altLang="en-US" dirty="0"/>
          </a:p>
          <a:p>
            <a:r>
              <a:rPr lang="zh-CN" altLang="en-US" b="1" dirty="0"/>
              <a:t>1.语言技巧：</a:t>
            </a:r>
            <a:r>
              <a:rPr lang="zh-CN" altLang="en-US" dirty="0"/>
              <a:t>GPT-4 具有更强的理解和生成不同方言并对文本中表达的情感做出反应的能力。</a:t>
            </a:r>
          </a:p>
          <a:p>
            <a:r>
              <a:rPr lang="zh-CN" altLang="en-US" b="1" dirty="0"/>
              <a:t>2.信息综合：</a:t>
            </a:r>
            <a:r>
              <a:rPr lang="zh-CN" altLang="en-US" dirty="0"/>
              <a:t>GPT-4 可以通过综合来自多个来源的信息来回答复杂的问题，而 GPT-3.5 可能很难将这些点联系起来。</a:t>
            </a:r>
          </a:p>
          <a:p>
            <a:r>
              <a:rPr lang="zh-CN" altLang="en-US" b="1" dirty="0"/>
              <a:t>3. 创造力和连贯性：</a:t>
            </a:r>
            <a:r>
              <a:rPr lang="zh-CN" altLang="en-US" dirty="0"/>
              <a:t>GPT-4 更进一步，可以生成具有更高连贯性和创造力的故事、诗歌或散文。</a:t>
            </a:r>
          </a:p>
          <a:p>
            <a:r>
              <a:rPr lang="zh-CN" altLang="en-US" b="1" dirty="0"/>
              <a:t>4.解决复杂问题：</a:t>
            </a:r>
            <a:r>
              <a:rPr lang="zh-CN" altLang="en-US" dirty="0"/>
              <a:t>GPT-4 展示了解决复杂数学和科学问题的强大能力，超出了 GPT-3.5 的能力。</a:t>
            </a:r>
          </a:p>
          <a:p>
            <a:r>
              <a:rPr lang="zh-CN" altLang="en-US" b="1" dirty="0"/>
              <a:t>5.编程能力：</a:t>
            </a:r>
            <a:r>
              <a:rPr lang="zh-CN" altLang="en-US" dirty="0"/>
              <a:t>更强的代码生成和代码调试能力</a:t>
            </a:r>
          </a:p>
          <a:p>
            <a:r>
              <a:rPr lang="zh-CN" altLang="en-US" b="1" dirty="0"/>
              <a:t>6.图像和图形理解：</a:t>
            </a:r>
            <a:r>
              <a:rPr lang="zh-CN" altLang="en-US" dirty="0"/>
              <a:t>与主要关注文本的 GPT-3.5 不同，GPT-4 可以对图像和图形进行分析和评论。</a:t>
            </a:r>
          </a:p>
          <a:p>
            <a:r>
              <a:rPr lang="zh-CN" altLang="en-US" b="1" dirty="0"/>
              <a:t>7. 责任性：</a:t>
            </a:r>
            <a:r>
              <a:rPr lang="zh-CN" altLang="en-US" dirty="0"/>
              <a:t>减少不当或有偏见的反应（例如：政治偏见、攻击性或有害内容等）</a:t>
            </a:r>
          </a:p>
        </p:txBody>
      </p:sp>
    </p:spTree>
    <p:extLst>
      <p:ext uri="{BB962C8B-B14F-4D97-AF65-F5344CB8AC3E}">
        <p14:creationId xmlns:p14="http://schemas.microsoft.com/office/powerpoint/2010/main" val="41669611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457200"/>
            <a:ext cx="11018520" cy="553998"/>
          </a:xfrm>
        </p:spPr>
        <p:txBody>
          <a:bodyPr/>
          <a:lstStyle/>
          <a:p>
            <a:r>
              <a:rPr lang="en-US" dirty="0"/>
              <a:t>Azure </a:t>
            </a:r>
            <a:r>
              <a:rPr lang="en-US" dirty="0" err="1"/>
              <a:t>OpenAI</a:t>
            </a:r>
            <a:r>
              <a:rPr lang="en-US" dirty="0"/>
              <a:t> vs. </a:t>
            </a:r>
            <a:r>
              <a:rPr lang="en-US" dirty="0" err="1"/>
              <a:t>OpenAI</a:t>
            </a:r>
            <a:r>
              <a:rPr lang="en-US" dirty="0"/>
              <a:t>: </a:t>
            </a:r>
            <a:r>
              <a:rPr lang="zh-CN" altLang="en-US" dirty="0"/>
              <a:t>相似之处</a:t>
            </a:r>
            <a:endParaRPr lang="en-US" dirty="0"/>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176930513"/>
              </p:ext>
            </p:extLst>
          </p:nvPr>
        </p:nvGraphicFramePr>
        <p:xfrm>
          <a:off x="659980" y="1460594"/>
          <a:ext cx="11310051" cy="2996597"/>
        </p:xfrm>
        <a:graphic>
          <a:graphicData uri="http://schemas.openxmlformats.org/drawingml/2006/table">
            <a:tbl>
              <a:tblPr firstRow="1" bandRow="1">
                <a:tableStyleId>{5940675A-B579-460E-94D1-54222C63F5DA}</a:tableStyleId>
              </a:tblPr>
              <a:tblGrid>
                <a:gridCol w="2907973">
                  <a:extLst>
                    <a:ext uri="{9D8B030D-6E8A-4147-A177-3AD203B41FA5}">
                      <a16:colId xmlns:a16="http://schemas.microsoft.com/office/drawing/2014/main" val="306153300"/>
                    </a:ext>
                  </a:extLst>
                </a:gridCol>
                <a:gridCol w="4554071">
                  <a:extLst>
                    <a:ext uri="{9D8B030D-6E8A-4147-A177-3AD203B41FA5}">
                      <a16:colId xmlns:a16="http://schemas.microsoft.com/office/drawing/2014/main" val="1759359225"/>
                    </a:ext>
                  </a:extLst>
                </a:gridCol>
                <a:gridCol w="3848007">
                  <a:extLst>
                    <a:ext uri="{9D8B030D-6E8A-4147-A177-3AD203B41FA5}">
                      <a16:colId xmlns:a16="http://schemas.microsoft.com/office/drawing/2014/main" val="57602378"/>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价格</a:t>
                      </a:r>
                      <a:endParaRPr lang="en-US" b="1" dirty="0">
                        <a:solidFill>
                          <a:schemeClr val="accent1"/>
                        </a:solidFill>
                      </a:endParaRPr>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dirty="0"/>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altLang="zh-CN" dirty="0"/>
                    </a:p>
                  </a:txBody>
                  <a:tcPr anchor="ctr"/>
                </a:tc>
                <a:extLst>
                  <a:ext uri="{0D108BD9-81ED-4DB2-BD59-A6C34878D82A}">
                    <a16:rowId xmlns:a16="http://schemas.microsoft.com/office/drawing/2014/main" val="883502858"/>
                  </a:ext>
                </a:extLst>
              </a:tr>
              <a:tr h="851795">
                <a:tc>
                  <a:txBody>
                    <a:bodyPr/>
                    <a:lstStyle/>
                    <a:p>
                      <a:r>
                        <a:rPr lang="en-US" b="1">
                          <a:solidFill>
                            <a:schemeClr val="accent1"/>
                          </a:solidFill>
                        </a:rPr>
                        <a:t>APIs</a:t>
                      </a:r>
                    </a:p>
                  </a:txBody>
                  <a:tcPr anchor="ctr"/>
                </a:tc>
                <a:tc>
                  <a:txBody>
                    <a:bodyPr/>
                    <a:lstStyle/>
                    <a:p>
                      <a:r>
                        <a:rPr lang="en-US" dirty="0"/>
                        <a:t>REST APIs + Python SDK</a:t>
                      </a:r>
                    </a:p>
                  </a:txBody>
                  <a:tcPr anchor="ctr"/>
                </a:tc>
                <a:tc>
                  <a:txBody>
                    <a:bodyPr/>
                    <a:lstStyle/>
                    <a:p>
                      <a:r>
                        <a:rPr lang="en-US"/>
                        <a:t>REST APIs + Python, C#, etc. SDKs</a:t>
                      </a:r>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模型种类</a:t>
                      </a:r>
                      <a:endParaRPr lang="en-US" b="1" dirty="0">
                        <a:solidFill>
                          <a:schemeClr val="accent1"/>
                        </a:solidFill>
                      </a:endParaRPr>
                    </a:p>
                  </a:txBody>
                  <a:tcPr anchor="ctr"/>
                </a:tc>
                <a:tc>
                  <a:txBody>
                    <a:bodyPr/>
                    <a:lstStyle/>
                    <a:p>
                      <a:r>
                        <a:rPr lang="zh-CN" altLang="en-US" dirty="0"/>
                        <a:t>语言和图像</a:t>
                      </a:r>
                      <a:endParaRPr lang="en-US" dirty="0"/>
                    </a:p>
                  </a:txBody>
                  <a:tcPr anchor="ctr"/>
                </a:tc>
                <a:tc>
                  <a:txBody>
                    <a:bodyPr/>
                    <a:lstStyle/>
                    <a:p>
                      <a:r>
                        <a:rPr lang="zh-CN" altLang="en-US" dirty="0"/>
                        <a:t>语言和图像</a:t>
                      </a:r>
                      <a:endParaRPr lang="en-US" altLang="zh-CN" dirty="0"/>
                    </a:p>
                  </a:txBody>
                  <a:tcPr anchor="ctr"/>
                </a:tc>
                <a:extLst>
                  <a:ext uri="{0D108BD9-81ED-4DB2-BD59-A6C34878D82A}">
                    <a16:rowId xmlns:a16="http://schemas.microsoft.com/office/drawing/2014/main" val="1165809700"/>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162" y="1516749"/>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563" y="153293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9" y="1516749"/>
            <a:ext cx="333854" cy="30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7324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242052"/>
            <a:ext cx="11388584" cy="1107996"/>
          </a:xfrm>
        </p:spPr>
        <p:txBody>
          <a:bodyPr/>
          <a:lstStyle/>
          <a:p>
            <a:r>
              <a:rPr lang="en-US" dirty="0"/>
              <a:t>Azure </a:t>
            </a:r>
            <a:r>
              <a:rPr lang="en-US" dirty="0" err="1"/>
              <a:t>OpenAI</a:t>
            </a:r>
            <a:r>
              <a:rPr lang="en-US" dirty="0"/>
              <a:t> </a:t>
            </a:r>
            <a:r>
              <a:rPr lang="zh-CN" altLang="en-US" dirty="0"/>
              <a:t>是针对企业客户的</a:t>
            </a:r>
            <a:r>
              <a:rPr lang="en-US" dirty="0"/>
              <a:t> </a:t>
            </a:r>
            <a:r>
              <a:rPr lang="en-US" dirty="0" err="1"/>
              <a:t>OpenAI</a:t>
            </a:r>
            <a:r>
              <a:rPr lang="en-US" dirty="0"/>
              <a:t> </a:t>
            </a:r>
            <a:r>
              <a:rPr lang="zh-CN" altLang="en-US" dirty="0"/>
              <a:t>服务</a:t>
            </a:r>
            <a:r>
              <a:rPr lang="en-US" dirty="0"/>
              <a:t> (</a:t>
            </a:r>
            <a:r>
              <a:rPr lang="en-US" dirty="0">
                <a:hlinkClick r:id="rId4"/>
              </a:rPr>
              <a:t>Doc Link</a:t>
            </a:r>
            <a:r>
              <a:rPr lang="en-US" dirty="0"/>
              <a:t>)</a:t>
            </a:r>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659481542"/>
              </p:ext>
            </p:extLst>
          </p:nvPr>
        </p:nvGraphicFramePr>
        <p:xfrm>
          <a:off x="588263" y="1145711"/>
          <a:ext cx="11310050" cy="5682549"/>
        </p:xfrm>
        <a:graphic>
          <a:graphicData uri="http://schemas.openxmlformats.org/drawingml/2006/table">
            <a:tbl>
              <a:tblPr firstRow="1" bandRow="1">
                <a:tableStyleId>{5940675A-B579-460E-94D1-54222C63F5DA}</a:tableStyleId>
              </a:tblPr>
              <a:tblGrid>
                <a:gridCol w="2263862">
                  <a:extLst>
                    <a:ext uri="{9D8B030D-6E8A-4147-A177-3AD203B41FA5}">
                      <a16:colId xmlns:a16="http://schemas.microsoft.com/office/drawing/2014/main" val="306153300"/>
                    </a:ext>
                  </a:extLst>
                </a:gridCol>
                <a:gridCol w="2135090">
                  <a:extLst>
                    <a:ext uri="{9D8B030D-6E8A-4147-A177-3AD203B41FA5}">
                      <a16:colId xmlns:a16="http://schemas.microsoft.com/office/drawing/2014/main" val="1759359225"/>
                    </a:ext>
                  </a:extLst>
                </a:gridCol>
                <a:gridCol w="3455549">
                  <a:extLst>
                    <a:ext uri="{9D8B030D-6E8A-4147-A177-3AD203B41FA5}">
                      <a16:colId xmlns:a16="http://schemas.microsoft.com/office/drawing/2014/main" val="57602378"/>
                    </a:ext>
                  </a:extLst>
                </a:gridCol>
                <a:gridCol w="3455549">
                  <a:extLst>
                    <a:ext uri="{9D8B030D-6E8A-4147-A177-3AD203B41FA5}">
                      <a16:colId xmlns:a16="http://schemas.microsoft.com/office/drawing/2014/main" val="1426710474"/>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tc>
                  <a:txBody>
                    <a:bodyPr/>
                    <a:lstStyle/>
                    <a:p>
                      <a:r>
                        <a:rPr lang="zh-CN" altLang="en-US" b="1" dirty="0">
                          <a:solidFill>
                            <a:schemeClr val="accent1"/>
                          </a:solidFill>
                        </a:rPr>
                        <a:t>客户</a:t>
                      </a:r>
                      <a:endParaRPr lang="en-US" b="1" dirty="0">
                        <a:solidFill>
                          <a:schemeClr val="accent1"/>
                        </a:solidFill>
                      </a:endParaRP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最新模型</a:t>
                      </a:r>
                      <a:endParaRPr lang="en-US" b="1" dirty="0">
                        <a:solidFill>
                          <a:schemeClr val="accent1"/>
                        </a:solidFill>
                      </a:endParaRPr>
                    </a:p>
                  </a:txBody>
                  <a:tcPr anchor="ctr"/>
                </a:tc>
                <a:tc>
                  <a:txBody>
                    <a:bodyPr/>
                    <a:lstStyle/>
                    <a:p>
                      <a:r>
                        <a:rPr lang="zh-CN" altLang="en-US" dirty="0"/>
                        <a:t>首先发布</a:t>
                      </a:r>
                      <a:endParaRPr lang="en-US" dirty="0"/>
                    </a:p>
                  </a:txBody>
                  <a:tcPr anchor="ctr"/>
                </a:tc>
                <a:tc>
                  <a:txBody>
                    <a:bodyPr/>
                    <a:lstStyle/>
                    <a:p>
                      <a:r>
                        <a:rPr lang="zh-CN" altLang="en-US" dirty="0"/>
                        <a:t>可能会有一段完善发布的时间</a:t>
                      </a:r>
                      <a:endParaRPr lang="en-US" dirty="0"/>
                    </a:p>
                  </a:txBody>
                  <a:tcPr anchor="ctr"/>
                </a:tc>
                <a:tc>
                  <a:txBody>
                    <a:bodyPr/>
                    <a:lstStyle/>
                    <a:p>
                      <a:endParaRPr lang="en-US" dirty="0"/>
                    </a:p>
                  </a:txBody>
                  <a:tcPr anchor="ctr"/>
                </a:tc>
                <a:extLst>
                  <a:ext uri="{0D108BD9-81ED-4DB2-BD59-A6C34878D82A}">
                    <a16:rowId xmlns:a16="http://schemas.microsoft.com/office/drawing/2014/main" val="883502858"/>
                  </a:ext>
                </a:extLst>
              </a:tr>
              <a:tr h="851795">
                <a:tc>
                  <a:txBody>
                    <a:bodyPr/>
                    <a:lstStyle/>
                    <a:p>
                      <a:r>
                        <a:rPr lang="zh-CN" altLang="en-US" b="1" dirty="0">
                          <a:solidFill>
                            <a:schemeClr val="accent1"/>
                          </a:solidFill>
                        </a:rPr>
                        <a:t>安全性 及 数据隐私</a:t>
                      </a:r>
                      <a:endParaRPr lang="en-US" b="1" dirty="0">
                        <a:solidFill>
                          <a:schemeClr val="accent1"/>
                        </a:solidFill>
                      </a:endParaRPr>
                    </a:p>
                  </a:txBody>
                  <a:tcPr anchor="ctr"/>
                </a:tc>
                <a:tc>
                  <a:txBody>
                    <a:bodyPr/>
                    <a:lstStyle/>
                    <a:p>
                      <a:r>
                        <a:rPr lang="zh-CN" altLang="en-US" dirty="0"/>
                        <a:t>基本安全性</a:t>
                      </a:r>
                      <a:endParaRPr lang="en-US" dirty="0"/>
                    </a:p>
                  </a:txBody>
                  <a:tcPr anchor="ctr"/>
                </a:tc>
                <a:tc>
                  <a:txBody>
                    <a:bodyPr/>
                    <a:lstStyle/>
                    <a:p>
                      <a:r>
                        <a:rPr lang="zh-CN" altLang="en-US" dirty="0"/>
                        <a:t>企业级安全性、</a:t>
                      </a:r>
                      <a:r>
                        <a:rPr lang="en-US" altLang="zh-CN" dirty="0"/>
                        <a:t>RBAC</a:t>
                      </a:r>
                      <a:r>
                        <a:rPr lang="zh-CN" altLang="en-US" dirty="0"/>
                        <a:t>、客户管理密钥</a:t>
                      </a:r>
                      <a:endParaRPr lang="en-US" dirty="0"/>
                    </a:p>
                  </a:txBody>
                  <a:tcPr anchor="ctr"/>
                </a:tc>
                <a:tc>
                  <a:txBody>
                    <a:bodyPr/>
                    <a:lstStyle/>
                    <a:p>
                      <a:endParaRPr lang="en-US"/>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合规</a:t>
                      </a:r>
                      <a:endParaRPr lang="en-US" b="1" dirty="0">
                        <a:solidFill>
                          <a:schemeClr val="accent1"/>
                        </a:solidFill>
                      </a:endParaRPr>
                    </a:p>
                  </a:txBody>
                  <a:tcPr anchor="ctr"/>
                </a:tc>
                <a:tc>
                  <a:txBody>
                    <a:bodyPr/>
                    <a:lstStyle/>
                    <a:p>
                      <a:r>
                        <a:rPr lang="zh-CN" altLang="en-US" dirty="0"/>
                        <a:t>不提供</a:t>
                      </a:r>
                      <a:endParaRPr lang="en-US" dirty="0"/>
                    </a:p>
                  </a:txBody>
                  <a:tcPr anchor="ctr"/>
                </a:tc>
                <a:tc>
                  <a:txBody>
                    <a:bodyPr/>
                    <a:lstStyle/>
                    <a:p>
                      <a:r>
                        <a:rPr lang="en-US"/>
                        <a:t>SOC2, ISO, HIPAA, CSA STAR</a:t>
                      </a:r>
                    </a:p>
                  </a:txBody>
                  <a:tcPr anchor="ctr"/>
                </a:tc>
                <a:tc>
                  <a:txBody>
                    <a:bodyPr/>
                    <a:lstStyle/>
                    <a:p>
                      <a:endParaRPr lang="en-US"/>
                    </a:p>
                  </a:txBody>
                  <a:tcPr anchor="ctr"/>
                </a:tc>
                <a:extLst>
                  <a:ext uri="{0D108BD9-81ED-4DB2-BD59-A6C34878D82A}">
                    <a16:rowId xmlns:a16="http://schemas.microsoft.com/office/drawing/2014/main" val="1165809700"/>
                  </a:ext>
                </a:extLst>
              </a:tr>
              <a:tr h="851795">
                <a:tc>
                  <a:txBody>
                    <a:bodyPr/>
                    <a:lstStyle/>
                    <a:p>
                      <a:r>
                        <a:rPr lang="zh-CN" altLang="en-US" b="1" dirty="0">
                          <a:solidFill>
                            <a:schemeClr val="accent1"/>
                          </a:solidFill>
                        </a:rPr>
                        <a:t>可靠性</a:t>
                      </a:r>
                      <a:endParaRPr lang="en-US" b="1" dirty="0">
                        <a:solidFill>
                          <a:schemeClr val="accent1"/>
                        </a:solidFill>
                      </a:endParaRPr>
                    </a:p>
                  </a:txBody>
                  <a:tcPr anchor="ctr"/>
                </a:tc>
                <a:tc>
                  <a:txBody>
                    <a:bodyPr/>
                    <a:lstStyle/>
                    <a:p>
                      <a:r>
                        <a:rPr lang="zh-CN" altLang="en-US" dirty="0"/>
                        <a:t>目前还不提供</a:t>
                      </a:r>
                      <a:r>
                        <a:rPr lang="en-US" dirty="0"/>
                        <a:t> SLA</a:t>
                      </a:r>
                    </a:p>
                  </a:txBody>
                  <a:tcPr anchor="ctr"/>
                </a:tc>
                <a:tc>
                  <a:txBody>
                    <a:bodyPr/>
                    <a:lstStyle/>
                    <a:p>
                      <a:r>
                        <a:rPr lang="en-US" dirty="0"/>
                        <a:t>Azure SLA, </a:t>
                      </a:r>
                      <a:r>
                        <a:rPr lang="zh-CN" altLang="en-US" dirty="0"/>
                        <a:t>专属容量选项</a:t>
                      </a:r>
                      <a:r>
                        <a:rPr lang="en-US" dirty="0"/>
                        <a:t> (</a:t>
                      </a:r>
                      <a:r>
                        <a:rPr lang="zh-CN" altLang="en-US" dirty="0"/>
                        <a:t>即将发布</a:t>
                      </a:r>
                      <a:r>
                        <a:rPr lang="en-US" dirty="0"/>
                        <a:t>)</a:t>
                      </a:r>
                    </a:p>
                  </a:txBody>
                  <a:tcPr anchor="ctr"/>
                </a:tc>
                <a:tc>
                  <a:txBody>
                    <a:bodyPr/>
                    <a:lstStyle/>
                    <a:p>
                      <a:endParaRPr lang="en-US"/>
                    </a:p>
                  </a:txBody>
                  <a:tcPr anchor="ctr"/>
                </a:tc>
                <a:extLst>
                  <a:ext uri="{0D108BD9-81ED-4DB2-BD59-A6C34878D82A}">
                    <a16:rowId xmlns:a16="http://schemas.microsoft.com/office/drawing/2014/main" val="800890122"/>
                  </a:ext>
                </a:extLst>
              </a:tr>
              <a:tr h="851795">
                <a:tc>
                  <a:txBody>
                    <a:bodyPr/>
                    <a:lstStyle/>
                    <a:p>
                      <a:r>
                        <a:rPr lang="zh-CN" altLang="en-US" b="1" dirty="0">
                          <a:solidFill>
                            <a:schemeClr val="accent1"/>
                          </a:solidFill>
                        </a:rPr>
                        <a:t>负责任的</a:t>
                      </a:r>
                      <a:r>
                        <a:rPr lang="en-US" altLang="zh-CN" b="1" dirty="0">
                          <a:solidFill>
                            <a:schemeClr val="accent1"/>
                          </a:solidFill>
                        </a:rPr>
                        <a:t>AI</a:t>
                      </a:r>
                    </a:p>
                    <a:p>
                      <a:r>
                        <a:rPr lang="en-US" b="1" dirty="0">
                          <a:solidFill>
                            <a:schemeClr val="accent1"/>
                          </a:solidFill>
                        </a:rPr>
                        <a:t>(Responsible AI)</a:t>
                      </a:r>
                    </a:p>
                  </a:txBody>
                  <a:tcPr anchor="ctr"/>
                </a:tc>
                <a:tc>
                  <a:txBody>
                    <a:bodyPr/>
                    <a:lstStyle/>
                    <a:p>
                      <a:r>
                        <a:rPr lang="zh-CN" altLang="en-US" dirty="0"/>
                        <a:t>单独的安全分类器（增加延迟）
</a:t>
                      </a:r>
                      <a:endParaRPr lang="en-US" dirty="0"/>
                    </a:p>
                  </a:txBody>
                  <a:tcPr anchor="ctr"/>
                </a:tc>
                <a:tc>
                  <a:txBody>
                    <a:bodyPr/>
                    <a:lstStyle/>
                    <a:p>
                      <a:r>
                        <a:rPr lang="zh-CN" altLang="en-US" dirty="0"/>
                        <a:t>内置企业级低延迟审核和伤害预防
</a:t>
                      </a:r>
                      <a:endParaRPr lang="en-US" dirty="0"/>
                    </a:p>
                  </a:txBody>
                  <a:tcPr anchor="ctr"/>
                </a:tc>
                <a:tc>
                  <a:txBody>
                    <a:bodyPr/>
                    <a:lstStyle/>
                    <a:p>
                      <a:pPr algn="ctr"/>
                      <a:r>
                        <a:rPr lang="zh-CN" altLang="en-US" sz="3600" b="1" i="1" dirty="0"/>
                        <a:t>所有客户</a:t>
                      </a:r>
                      <a:endParaRPr lang="en-US" b="1" i="1" dirty="0"/>
                    </a:p>
                  </a:txBody>
                  <a:tcPr anchor="ctr"/>
                </a:tc>
                <a:extLst>
                  <a:ext uri="{0D108BD9-81ED-4DB2-BD59-A6C34878D82A}">
                    <a16:rowId xmlns:a16="http://schemas.microsoft.com/office/drawing/2014/main" val="2642099237"/>
                  </a:ext>
                </a:extLst>
              </a:tr>
              <a:tr h="919757">
                <a:tc>
                  <a:txBody>
                    <a:bodyPr/>
                    <a:lstStyle/>
                    <a:p>
                      <a:r>
                        <a:rPr lang="zh-CN" altLang="en-US" b="1" dirty="0">
                          <a:solidFill>
                            <a:schemeClr val="accent1"/>
                          </a:solidFill>
                        </a:rPr>
                        <a:t>解决方案的全面程度</a:t>
                      </a:r>
                      <a:endParaRPr lang="en-US" b="1" dirty="0">
                        <a:solidFill>
                          <a:schemeClr val="accent1"/>
                        </a:solidFill>
                      </a:endParaRPr>
                    </a:p>
                  </a:txBody>
                  <a:tcPr anchor="ctr"/>
                </a:tc>
                <a:tc>
                  <a:txBody>
                    <a:bodyPr/>
                    <a:lstStyle/>
                    <a:p>
                      <a:r>
                        <a:rPr lang="zh-CN" altLang="en-US" dirty="0"/>
                        <a:t>先进的大语言模型 </a:t>
                      </a:r>
                      <a:r>
                        <a:rPr lang="en-US" altLang="zh-CN" dirty="0"/>
                        <a:t>(LLM)</a:t>
                      </a:r>
                      <a:r>
                        <a:rPr lang="zh-CN" altLang="en-US" dirty="0"/>
                        <a:t>和图片生成技术，基础语音技术</a:t>
                      </a:r>
                      <a:endParaRPr lang="en-US" dirty="0"/>
                    </a:p>
                  </a:txBody>
                  <a:tcPr anchor="ctr"/>
                </a:tc>
                <a:tc>
                  <a:txBody>
                    <a:bodyPr/>
                    <a:lstStyle/>
                    <a:p>
                      <a:r>
                        <a:rPr lang="en-US" dirty="0" err="1"/>
                        <a:t>OpenAI</a:t>
                      </a:r>
                      <a:r>
                        <a:rPr lang="en-US" dirty="0"/>
                        <a:t> </a:t>
                      </a:r>
                      <a:r>
                        <a:rPr lang="zh-CN" altLang="en-US" dirty="0"/>
                        <a:t>模型，完整的</a:t>
                      </a:r>
                      <a:r>
                        <a:rPr lang="en-US" altLang="zh-CN" dirty="0"/>
                        <a:t>AI</a:t>
                      </a:r>
                      <a:r>
                        <a:rPr lang="zh-CN" altLang="en-US" dirty="0"/>
                        <a:t>解决方案和完整的</a:t>
                      </a:r>
                      <a:r>
                        <a:rPr lang="en-US" altLang="zh-CN" dirty="0"/>
                        <a:t>PaaS</a:t>
                      </a:r>
                      <a:r>
                        <a:rPr lang="zh-CN" altLang="en-US" dirty="0"/>
                        <a:t>服务</a:t>
                      </a:r>
                      <a:endParaRPr lang="en-US" dirty="0"/>
                    </a:p>
                  </a:txBody>
                  <a:tcPr anchor="ctr"/>
                </a:tc>
                <a:tc>
                  <a:txBody>
                    <a:bodyPr/>
                    <a:lstStyle/>
                    <a:p>
                      <a:endParaRPr lang="en-US" dirty="0"/>
                    </a:p>
                  </a:txBody>
                  <a:tcPr anchor="ctr"/>
                </a:tc>
                <a:extLst>
                  <a:ext uri="{0D108BD9-81ED-4DB2-BD59-A6C34878D82A}">
                    <a16:rowId xmlns:a16="http://schemas.microsoft.com/office/drawing/2014/main" val="3075909728"/>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324" y="1199498"/>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8725" y="1215687"/>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616" y="119949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JPM Stock Forecast, Price &amp; News (JPMorgan Chase &amp; Co.)">
            <a:extLst>
              <a:ext uri="{FF2B5EF4-FFF2-40B4-BE49-F238E27FC236}">
                <a16:creationId xmlns:a16="http://schemas.microsoft.com/office/drawing/2014/main" id="{32FED507-CFD3-579E-22B4-79FA4098F3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963" r="1771" b="41583"/>
          <a:stretch/>
        </p:blipFill>
        <p:spPr bwMode="auto">
          <a:xfrm>
            <a:off x="8543137" y="2552466"/>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 Bonnie McGregor's research at Fred Hutch, artist Catherine Mayer">
            <a:extLst>
              <a:ext uri="{FF2B5EF4-FFF2-40B4-BE49-F238E27FC236}">
                <a16:creationId xmlns:a16="http://schemas.microsoft.com/office/drawing/2014/main" id="{1956B9E9-0BA5-016D-7883-0DD4FFF8D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7757" y="3346299"/>
            <a:ext cx="1006436" cy="7557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ic Health Logo - LogoDix">
            <a:extLst>
              <a:ext uri="{FF2B5EF4-FFF2-40B4-BE49-F238E27FC236}">
                <a16:creationId xmlns:a16="http://schemas.microsoft.com/office/drawing/2014/main" id="{7636894F-F497-3E76-CD29-6B1E9FF6C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5778" y="3346299"/>
            <a:ext cx="1310241" cy="7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JPM Stock Forecast, Price &amp; News (JPMorgan Chase &amp; Co.)">
            <a:extLst>
              <a:ext uri="{FF2B5EF4-FFF2-40B4-BE49-F238E27FC236}">
                <a16:creationId xmlns:a16="http://schemas.microsoft.com/office/drawing/2014/main" id="{613F38FA-0AE3-2673-862E-9BE72498EF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963" r="1771" b="41583"/>
          <a:stretch/>
        </p:blipFill>
        <p:spPr bwMode="auto">
          <a:xfrm>
            <a:off x="8567757" y="4308474"/>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load High Quality expedia logo brand Transparent PNG Images - Art Prim clip arts 2019">
            <a:extLst>
              <a:ext uri="{FF2B5EF4-FFF2-40B4-BE49-F238E27FC236}">
                <a16:creationId xmlns:a16="http://schemas.microsoft.com/office/drawing/2014/main" id="{D1C71618-22DA-4603-260C-F497E30A2B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741"/>
          <a:stretch/>
        </p:blipFill>
        <p:spPr bwMode="auto">
          <a:xfrm>
            <a:off x="8458667" y="6162966"/>
            <a:ext cx="1261596" cy="475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llection of Vodafone Logo PNG. | PlusPNG">
            <a:extLst>
              <a:ext uri="{FF2B5EF4-FFF2-40B4-BE49-F238E27FC236}">
                <a16:creationId xmlns:a16="http://schemas.microsoft.com/office/drawing/2014/main" id="{A739F65F-83F2-14F9-79D5-31E2ABEBE9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353" t="26581" r="12075" b="25455"/>
          <a:stretch/>
        </p:blipFill>
        <p:spPr bwMode="auto">
          <a:xfrm>
            <a:off x="10074021" y="6213030"/>
            <a:ext cx="1426101" cy="3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84852"/>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35E573-C2FB-1268-62F9-F281C183B462}"/>
              </a:ext>
            </a:extLst>
          </p:cNvPr>
          <p:cNvGrpSpPr/>
          <p:nvPr/>
        </p:nvGrpSpPr>
        <p:grpSpPr>
          <a:xfrm>
            <a:off x="7800622" y="3732874"/>
            <a:ext cx="1761877" cy="1976118"/>
            <a:chOff x="7172039" y="3788292"/>
            <a:chExt cx="1761877" cy="1976118"/>
          </a:xfrm>
        </p:grpSpPr>
        <p:sp>
          <p:nvSpPr>
            <p:cNvPr id="17" name="Title 1">
              <a:extLst>
                <a:ext uri="{FF2B5EF4-FFF2-40B4-BE49-F238E27FC236}">
                  <a16:creationId xmlns:a16="http://schemas.microsoft.com/office/drawing/2014/main" id="{57039F59-D1AF-88D3-D38D-D515A37DB957}"/>
                </a:ext>
              </a:extLst>
            </p:cNvPr>
            <p:cNvSpPr txBox="1">
              <a:spLocks/>
            </p:cNvSpPr>
            <p:nvPr/>
          </p:nvSpPr>
          <p:spPr>
            <a:xfrm>
              <a:off x="7172039" y="5527664"/>
              <a:ext cx="1761877"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tx1"/>
                  </a:solidFill>
                  <a:latin typeface="Microsoft JhengHei Light" panose="020B0304030504040204" pitchFamily="34" charset="-120"/>
                  <a:ea typeface="Microsoft JhengHei Light" panose="020B0304030504040204" pitchFamily="34" charset="-120"/>
                </a:rPr>
                <a:t>所有在 </a:t>
              </a:r>
              <a:r>
                <a:rPr lang="en-US" altLang="zh-CN" sz="1200">
                  <a:solidFill>
                    <a:schemeClr val="tx1"/>
                  </a:solidFill>
                  <a:latin typeface="Microsoft JhengHei Light" panose="020B0304030504040204" pitchFamily="34" charset="-120"/>
                  <a:ea typeface="Microsoft JhengHei Light" panose="020B0304030504040204" pitchFamily="34" charset="-120"/>
                </a:rPr>
                <a:t>OpenAI.com </a:t>
              </a:r>
              <a:r>
                <a:rPr lang="zh-CN" altLang="en-US" sz="1200">
                  <a:solidFill>
                    <a:schemeClr val="tx1"/>
                  </a:solidFill>
                  <a:latin typeface="Microsoft JhengHei Light" panose="020B0304030504040204" pitchFamily="34" charset="-120"/>
                  <a:ea typeface="Microsoft JhengHei Light" panose="020B0304030504040204" pitchFamily="34" charset="-120"/>
                </a:rPr>
                <a:t>上产生的公共用量，全都是</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的投资回报</a:t>
              </a:r>
            </a:p>
          </p:txBody>
        </p:sp>
        <p:grpSp>
          <p:nvGrpSpPr>
            <p:cNvPr id="15" name="Group 14">
              <a:extLst>
                <a:ext uri="{FF2B5EF4-FFF2-40B4-BE49-F238E27FC236}">
                  <a16:creationId xmlns:a16="http://schemas.microsoft.com/office/drawing/2014/main" id="{8564B10A-5B90-102C-5002-5B0B14A1DED5}"/>
                </a:ext>
              </a:extLst>
            </p:cNvPr>
            <p:cNvGrpSpPr/>
            <p:nvPr/>
          </p:nvGrpSpPr>
          <p:grpSpPr>
            <a:xfrm>
              <a:off x="7256555" y="3788292"/>
              <a:ext cx="1669741" cy="1390263"/>
              <a:chOff x="6964605" y="4347761"/>
              <a:chExt cx="1669741" cy="1390263"/>
            </a:xfrm>
          </p:grpSpPr>
          <p:sp>
            <p:nvSpPr>
              <p:cNvPr id="12" name="Rectangle 11">
                <a:extLst>
                  <a:ext uri="{FF2B5EF4-FFF2-40B4-BE49-F238E27FC236}">
                    <a16:creationId xmlns:a16="http://schemas.microsoft.com/office/drawing/2014/main" id="{CCC50262-0C11-2AB1-E675-B5DBD6E148A9}"/>
                  </a:ext>
                </a:extLst>
              </p:cNvPr>
              <p:cNvSpPr/>
              <p:nvPr/>
            </p:nvSpPr>
            <p:spPr bwMode="auto">
              <a:xfrm>
                <a:off x="6964605" y="4347761"/>
                <a:ext cx="1669741" cy="13902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13" name="Picture 2" descr="Microsoft Azure - Wikipedia">
                <a:extLst>
                  <a:ext uri="{FF2B5EF4-FFF2-40B4-BE49-F238E27FC236}">
                    <a16:creationId xmlns:a16="http://schemas.microsoft.com/office/drawing/2014/main" id="{BACDEE10-283D-2D62-316F-E7F0D6BCB52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14947" y="4706878"/>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06FA3C-BD4D-F5E8-19A4-EF9ACD2EBF37}"/>
                  </a:ext>
                </a:extLst>
              </p:cNvPr>
              <p:cNvSpPr txBox="1"/>
              <p:nvPr/>
            </p:nvSpPr>
            <p:spPr>
              <a:xfrm>
                <a:off x="7531311" y="5182732"/>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pic>
        <p:nvPicPr>
          <p:cNvPr id="19" name="Picture 18" descr="A picture containing text, clipart&#10;&#10;Description automatically generated">
            <a:extLst>
              <a:ext uri="{FF2B5EF4-FFF2-40B4-BE49-F238E27FC236}">
                <a16:creationId xmlns:a16="http://schemas.microsoft.com/office/drawing/2014/main" id="{6CD5A3D1-9C16-0117-BEAA-1B489CB2F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6458" y="881962"/>
            <a:ext cx="1489594" cy="359124"/>
          </a:xfrm>
          <a:prstGeom prst="rect">
            <a:avLst/>
          </a:prstGeom>
        </p:spPr>
      </p:pic>
      <p:sp>
        <p:nvSpPr>
          <p:cNvPr id="21" name="Google Shape;507;p43">
            <a:extLst>
              <a:ext uri="{FF2B5EF4-FFF2-40B4-BE49-F238E27FC236}">
                <a16:creationId xmlns:a16="http://schemas.microsoft.com/office/drawing/2014/main" id="{9551DF34-59F1-D613-5C99-B6D57833BF69}"/>
              </a:ext>
            </a:extLst>
          </p:cNvPr>
          <p:cNvSpPr txBox="1"/>
          <p:nvPr/>
        </p:nvSpPr>
        <p:spPr>
          <a:xfrm>
            <a:off x="7892760" y="1907899"/>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100" b="1">
                <a:solidFill>
                  <a:schemeClr val="bg2"/>
                </a:solidFill>
                <a:latin typeface="Microsoft JhengHei Light" panose="020B0304030504040204" pitchFamily="34" charset="-120"/>
                <a:ea typeface="Microsoft JhengHei Light" panose="020B0304030504040204" pitchFamily="34" charset="-120"/>
                <a:sym typeface="Muli"/>
              </a:rPr>
              <a:t>GPT</a:t>
            </a: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迭代研发</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2" name="Google Shape;507;p43">
            <a:extLst>
              <a:ext uri="{FF2B5EF4-FFF2-40B4-BE49-F238E27FC236}">
                <a16:creationId xmlns:a16="http://schemas.microsoft.com/office/drawing/2014/main" id="{CC33A71C-1EC4-3259-4769-41D459C13F0E}"/>
              </a:ext>
            </a:extLst>
          </p:cNvPr>
          <p:cNvSpPr txBox="1"/>
          <p:nvPr/>
        </p:nvSpPr>
        <p:spPr>
          <a:xfrm>
            <a:off x="7892758" y="2364143"/>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成果发布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3" name="Google Shape;507;p43">
            <a:extLst>
              <a:ext uri="{FF2B5EF4-FFF2-40B4-BE49-F238E27FC236}">
                <a16:creationId xmlns:a16="http://schemas.microsoft.com/office/drawing/2014/main" id="{89A1EE85-9415-D40A-C9BA-03142CE7479E}"/>
              </a:ext>
            </a:extLst>
          </p:cNvPr>
          <p:cNvSpPr txBox="1"/>
          <p:nvPr/>
        </p:nvSpPr>
        <p:spPr>
          <a:xfrm>
            <a:off x="7892760" y="2820387"/>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公开测试</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4" name="Google Shape;507;p43">
            <a:extLst>
              <a:ext uri="{FF2B5EF4-FFF2-40B4-BE49-F238E27FC236}">
                <a16:creationId xmlns:a16="http://schemas.microsoft.com/office/drawing/2014/main" id="{83560828-63A5-C287-1612-21DD3ECF592C}"/>
              </a:ext>
            </a:extLst>
          </p:cNvPr>
          <p:cNvSpPr txBox="1"/>
          <p:nvPr/>
        </p:nvSpPr>
        <p:spPr>
          <a:xfrm>
            <a:off x="7892760" y="3266694"/>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正式发布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grpSp>
        <p:nvGrpSpPr>
          <p:cNvPr id="2" name="Group 1">
            <a:extLst>
              <a:ext uri="{FF2B5EF4-FFF2-40B4-BE49-F238E27FC236}">
                <a16:creationId xmlns:a16="http://schemas.microsoft.com/office/drawing/2014/main" id="{A4546E65-7DD4-8404-89B5-BE0C26013D0A}"/>
              </a:ext>
            </a:extLst>
          </p:cNvPr>
          <p:cNvGrpSpPr/>
          <p:nvPr/>
        </p:nvGrpSpPr>
        <p:grpSpPr>
          <a:xfrm>
            <a:off x="9829733" y="2820388"/>
            <a:ext cx="1904999" cy="2302750"/>
            <a:chOff x="9201150" y="2875806"/>
            <a:chExt cx="1904999" cy="2302750"/>
          </a:xfrm>
        </p:grpSpPr>
        <p:sp>
          <p:nvSpPr>
            <p:cNvPr id="33" name="Title 1">
              <a:extLst>
                <a:ext uri="{FF2B5EF4-FFF2-40B4-BE49-F238E27FC236}">
                  <a16:creationId xmlns:a16="http://schemas.microsoft.com/office/drawing/2014/main" id="{43EF161D-A544-3374-8674-5F5409429C10}"/>
                </a:ext>
              </a:extLst>
            </p:cNvPr>
            <p:cNvSpPr txBox="1">
              <a:spLocks/>
            </p:cNvSpPr>
            <p:nvPr/>
          </p:nvSpPr>
          <p:spPr>
            <a:xfrm>
              <a:off x="9415040" y="3639491"/>
              <a:ext cx="1691109" cy="101583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 </a:t>
              </a:r>
              <a:r>
                <a:rPr lang="zh-CN" altLang="en-US" sz="1100">
                  <a:solidFill>
                    <a:schemeClr val="tx1"/>
                  </a:solidFill>
                  <a:latin typeface="Microsoft JhengHei Light" panose="020B0304030504040204" pitchFamily="34" charset="-120"/>
                  <a:ea typeface="Microsoft JhengHei Light" panose="020B0304030504040204" pitchFamily="34" charset="-120"/>
                </a:rPr>
                <a:t>文档</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Fine-tuning</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a:t>
              </a:r>
              <a:r>
                <a:rPr lang="zh-CN" altLang="en-US" sz="1100">
                  <a:solidFill>
                    <a:schemeClr val="tx1"/>
                  </a:solidFill>
                  <a:latin typeface="Microsoft JhengHei Light" panose="020B0304030504040204" pitchFamily="34" charset="-120"/>
                  <a:ea typeface="Microsoft JhengHei Light" panose="020B0304030504040204" pitchFamily="34" charset="-120"/>
                </a:rPr>
                <a:t>发布</a:t>
              </a:r>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管控</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Endpoint hosting</a:t>
              </a:r>
            </a:p>
          </p:txBody>
        </p:sp>
        <p:sp>
          <p:nvSpPr>
            <p:cNvPr id="35" name="Right Brace 34">
              <a:extLst>
                <a:ext uri="{FF2B5EF4-FFF2-40B4-BE49-F238E27FC236}">
                  <a16:creationId xmlns:a16="http://schemas.microsoft.com/office/drawing/2014/main" id="{EEA4BBF3-8B07-4CFD-7054-C42917FEAE19}"/>
                </a:ext>
              </a:extLst>
            </p:cNvPr>
            <p:cNvSpPr/>
            <p:nvPr/>
          </p:nvSpPr>
          <p:spPr>
            <a:xfrm>
              <a:off x="9201150" y="2875806"/>
              <a:ext cx="45719" cy="230275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grpSp>
      <p:grpSp>
        <p:nvGrpSpPr>
          <p:cNvPr id="4114" name="Group 4113">
            <a:extLst>
              <a:ext uri="{FF2B5EF4-FFF2-40B4-BE49-F238E27FC236}">
                <a16:creationId xmlns:a16="http://schemas.microsoft.com/office/drawing/2014/main" id="{622EB49C-4704-A54F-D320-8217BDED28B1}"/>
              </a:ext>
            </a:extLst>
          </p:cNvPr>
          <p:cNvGrpSpPr/>
          <p:nvPr/>
        </p:nvGrpSpPr>
        <p:grpSpPr>
          <a:xfrm>
            <a:off x="5716649" y="1937627"/>
            <a:ext cx="789454" cy="3217284"/>
            <a:chOff x="5088066" y="1993046"/>
            <a:chExt cx="789454" cy="3217284"/>
          </a:xfrm>
        </p:grpSpPr>
        <p:sp>
          <p:nvSpPr>
            <p:cNvPr id="46" name="Rectangle 45">
              <a:extLst>
                <a:ext uri="{FF2B5EF4-FFF2-40B4-BE49-F238E27FC236}">
                  <a16:creationId xmlns:a16="http://schemas.microsoft.com/office/drawing/2014/main" id="{ED5A0853-19F6-4C8C-209A-41C2E1C4A50A}"/>
                </a:ext>
              </a:extLst>
            </p:cNvPr>
            <p:cNvSpPr/>
            <p:nvPr/>
          </p:nvSpPr>
          <p:spPr bwMode="auto">
            <a:xfrm>
              <a:off x="5088066" y="1993046"/>
              <a:ext cx="789454" cy="32172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47" name="Picture 2" descr="Microsoft Azure - Wikipedia">
              <a:extLst>
                <a:ext uri="{FF2B5EF4-FFF2-40B4-BE49-F238E27FC236}">
                  <a16:creationId xmlns:a16="http://schemas.microsoft.com/office/drawing/2014/main" id="{9B6F8A5D-6411-E587-8574-DE64D77CEDC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91531" y="3085141"/>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CAE1597-53D3-8150-B5D5-52B3225D6934}"/>
                </a:ext>
              </a:extLst>
            </p:cNvPr>
            <p:cNvSpPr txBox="1"/>
            <p:nvPr/>
          </p:nvSpPr>
          <p:spPr>
            <a:xfrm>
              <a:off x="5207895" y="3560995"/>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nvGrpSpPr>
          <p:cNvPr id="4" name="Group 3">
            <a:extLst>
              <a:ext uri="{FF2B5EF4-FFF2-40B4-BE49-F238E27FC236}">
                <a16:creationId xmlns:a16="http://schemas.microsoft.com/office/drawing/2014/main" id="{8087D501-3068-B4E3-40B4-464604170066}"/>
              </a:ext>
            </a:extLst>
          </p:cNvPr>
          <p:cNvGrpSpPr/>
          <p:nvPr/>
        </p:nvGrpSpPr>
        <p:grpSpPr>
          <a:xfrm>
            <a:off x="3987576" y="1937627"/>
            <a:ext cx="789454" cy="932705"/>
            <a:chOff x="3358993" y="1993046"/>
            <a:chExt cx="789454" cy="932705"/>
          </a:xfrm>
        </p:grpSpPr>
        <p:sp>
          <p:nvSpPr>
            <p:cNvPr id="50" name="Rectangle 49">
              <a:extLst>
                <a:ext uri="{FF2B5EF4-FFF2-40B4-BE49-F238E27FC236}">
                  <a16:creationId xmlns:a16="http://schemas.microsoft.com/office/drawing/2014/main" id="{20D23AD6-DE49-3A88-9B4F-C6F7B7565063}"/>
                </a:ext>
              </a:extLst>
            </p:cNvPr>
            <p:cNvSpPr/>
            <p:nvPr/>
          </p:nvSpPr>
          <p:spPr bwMode="auto">
            <a:xfrm flipV="1">
              <a:off x="3358993" y="1993046"/>
              <a:ext cx="789454" cy="932705"/>
            </a:xfrm>
            <a:prstGeom prst="rect">
              <a:avLst/>
            </a:prstGeom>
            <a:solidFill>
              <a:schemeClr val="tx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8" name="TextBox 57">
              <a:extLst>
                <a:ext uri="{FF2B5EF4-FFF2-40B4-BE49-F238E27FC236}">
                  <a16:creationId xmlns:a16="http://schemas.microsoft.com/office/drawing/2014/main" id="{6B50340E-554E-8DEF-68F7-589D8BBCA03C}"/>
                </a:ext>
              </a:extLst>
            </p:cNvPr>
            <p:cNvSpPr txBox="1"/>
            <p:nvPr/>
          </p:nvSpPr>
          <p:spPr>
            <a:xfrm>
              <a:off x="3419512" y="2320898"/>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高安全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5" name="Group 4">
            <a:extLst>
              <a:ext uri="{FF2B5EF4-FFF2-40B4-BE49-F238E27FC236}">
                <a16:creationId xmlns:a16="http://schemas.microsoft.com/office/drawing/2014/main" id="{28F1F253-F5E9-A062-7303-A678F2BA4496}"/>
              </a:ext>
            </a:extLst>
          </p:cNvPr>
          <p:cNvGrpSpPr/>
          <p:nvPr/>
        </p:nvGrpSpPr>
        <p:grpSpPr>
          <a:xfrm>
            <a:off x="3987576" y="2987349"/>
            <a:ext cx="789454" cy="1031144"/>
            <a:chOff x="3358993" y="3042767"/>
            <a:chExt cx="789454" cy="1031144"/>
          </a:xfrm>
        </p:grpSpPr>
        <p:sp>
          <p:nvSpPr>
            <p:cNvPr id="51" name="Rectangle 50">
              <a:extLst>
                <a:ext uri="{FF2B5EF4-FFF2-40B4-BE49-F238E27FC236}">
                  <a16:creationId xmlns:a16="http://schemas.microsoft.com/office/drawing/2014/main" id="{FD28CEDF-5B69-2EF3-DA9C-17C223B21D93}"/>
                </a:ext>
              </a:extLst>
            </p:cNvPr>
            <p:cNvSpPr/>
            <p:nvPr/>
          </p:nvSpPr>
          <p:spPr bwMode="auto">
            <a:xfrm flipV="1">
              <a:off x="3358993" y="3042767"/>
              <a:ext cx="789454" cy="103114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9" name="TextBox 58">
              <a:extLst>
                <a:ext uri="{FF2B5EF4-FFF2-40B4-BE49-F238E27FC236}">
                  <a16:creationId xmlns:a16="http://schemas.microsoft.com/office/drawing/2014/main" id="{F445FFB9-5DC0-E4ED-4E6E-A1D66814928B}"/>
                </a:ext>
              </a:extLst>
            </p:cNvPr>
            <p:cNvSpPr txBox="1"/>
            <p:nvPr/>
          </p:nvSpPr>
          <p:spPr>
            <a:xfrm>
              <a:off x="3419513" y="3435435"/>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高可用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6" name="Group 5">
            <a:extLst>
              <a:ext uri="{FF2B5EF4-FFF2-40B4-BE49-F238E27FC236}">
                <a16:creationId xmlns:a16="http://schemas.microsoft.com/office/drawing/2014/main" id="{8CA36435-27E2-7AFA-29B4-A680D36500BB}"/>
              </a:ext>
            </a:extLst>
          </p:cNvPr>
          <p:cNvGrpSpPr/>
          <p:nvPr/>
        </p:nvGrpSpPr>
        <p:grpSpPr>
          <a:xfrm>
            <a:off x="3987576" y="4123765"/>
            <a:ext cx="789454" cy="1031146"/>
            <a:chOff x="3358993" y="4179183"/>
            <a:chExt cx="789454" cy="1031146"/>
          </a:xfrm>
        </p:grpSpPr>
        <p:sp>
          <p:nvSpPr>
            <p:cNvPr id="52" name="Rectangle 51">
              <a:extLst>
                <a:ext uri="{FF2B5EF4-FFF2-40B4-BE49-F238E27FC236}">
                  <a16:creationId xmlns:a16="http://schemas.microsoft.com/office/drawing/2014/main" id="{5B135B6C-03A7-CF26-F7DE-3FAEA1281DAF}"/>
                </a:ext>
              </a:extLst>
            </p:cNvPr>
            <p:cNvSpPr/>
            <p:nvPr/>
          </p:nvSpPr>
          <p:spPr bwMode="auto">
            <a:xfrm flipV="1">
              <a:off x="3358993" y="4179183"/>
              <a:ext cx="789454" cy="1031146"/>
            </a:xfrm>
            <a:prstGeom prst="rect">
              <a:avLst/>
            </a:prstGeom>
            <a:solidFill>
              <a:srgbClr val="9BF00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47CCB08-D9E4-9897-4313-AD5FC626D3C2}"/>
                </a:ext>
              </a:extLst>
            </p:cNvPr>
            <p:cNvSpPr txBox="1"/>
            <p:nvPr/>
          </p:nvSpPr>
          <p:spPr>
            <a:xfrm>
              <a:off x="3419515" y="4563832"/>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高集成</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3" name="Group 2">
            <a:extLst>
              <a:ext uri="{FF2B5EF4-FFF2-40B4-BE49-F238E27FC236}">
                <a16:creationId xmlns:a16="http://schemas.microsoft.com/office/drawing/2014/main" id="{2FFC3AFA-D318-E7E1-1B0E-BAA2947E4D21}"/>
              </a:ext>
            </a:extLst>
          </p:cNvPr>
          <p:cNvGrpSpPr/>
          <p:nvPr/>
        </p:nvGrpSpPr>
        <p:grpSpPr>
          <a:xfrm>
            <a:off x="6687365" y="3061599"/>
            <a:ext cx="1075766" cy="369156"/>
            <a:chOff x="6058782" y="3117017"/>
            <a:chExt cx="1075766" cy="369156"/>
          </a:xfrm>
        </p:grpSpPr>
        <p:sp>
          <p:nvSpPr>
            <p:cNvPr id="62" name="Title 1">
              <a:extLst>
                <a:ext uri="{FF2B5EF4-FFF2-40B4-BE49-F238E27FC236}">
                  <a16:creationId xmlns:a16="http://schemas.microsoft.com/office/drawing/2014/main" id="{5FDB12E9-EC77-DFF1-3B5E-4A93FAC6FB98}"/>
                </a:ext>
              </a:extLst>
            </p:cNvPr>
            <p:cNvSpPr txBox="1">
              <a:spLocks/>
            </p:cNvSpPr>
            <p:nvPr/>
          </p:nvSpPr>
          <p:spPr>
            <a:xfrm>
              <a:off x="6058782" y="3117017"/>
              <a:ext cx="1075766"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accent4"/>
                  </a:solidFill>
                  <a:latin typeface="Microsoft JhengHei Light" panose="020B0304030504040204" pitchFamily="34" charset="-120"/>
                  <a:ea typeface="Microsoft JhengHei Light" panose="020B0304030504040204" pitchFamily="34" charset="-120"/>
                </a:rPr>
                <a:t>独家授权</a:t>
              </a:r>
              <a:endParaRPr lang="en-US" sz="1050">
                <a:solidFill>
                  <a:schemeClr val="accent4"/>
                </a:solidFill>
                <a:latin typeface="Microsoft JhengHei Light" panose="020B0304030504040204" pitchFamily="34" charset="-120"/>
                <a:ea typeface="Microsoft JhengHei Light" panose="020B0304030504040204" pitchFamily="34" charset="-120"/>
              </a:endParaRPr>
            </a:p>
          </p:txBody>
        </p:sp>
        <p:cxnSp>
          <p:nvCxnSpPr>
            <p:cNvPr id="4099" name="Straight Arrow Connector 4098">
              <a:extLst>
                <a:ext uri="{FF2B5EF4-FFF2-40B4-BE49-F238E27FC236}">
                  <a16:creationId xmlns:a16="http://schemas.microsoft.com/office/drawing/2014/main" id="{F6E0085E-3A04-A661-B90F-D9E47194037F}"/>
                </a:ext>
              </a:extLst>
            </p:cNvPr>
            <p:cNvCxnSpPr/>
            <p:nvPr/>
          </p:nvCxnSpPr>
          <p:spPr>
            <a:xfrm flipH="1">
              <a:off x="6080985" y="3486173"/>
              <a:ext cx="977635"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100" name="Title 1">
            <a:extLst>
              <a:ext uri="{FF2B5EF4-FFF2-40B4-BE49-F238E27FC236}">
                <a16:creationId xmlns:a16="http://schemas.microsoft.com/office/drawing/2014/main" id="{A62332D7-811A-11BE-0F79-14D8F3DEEC05}"/>
              </a:ext>
            </a:extLst>
          </p:cNvPr>
          <p:cNvSpPr txBox="1">
            <a:spLocks/>
          </p:cNvSpPr>
          <p:nvPr/>
        </p:nvSpPr>
        <p:spPr>
          <a:xfrm>
            <a:off x="445245" y="1495594"/>
            <a:ext cx="2633568" cy="18902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私有网络（ </a:t>
            </a:r>
            <a:r>
              <a:rPr lang="en-US" altLang="zh-CN" sz="1200" err="1">
                <a:solidFill>
                  <a:schemeClr val="tx1"/>
                </a:solidFill>
                <a:latin typeface="Microsoft JhengHei Light" panose="020B0304030504040204" pitchFamily="34" charset="-120"/>
                <a:ea typeface="Microsoft JhengHei Light" panose="020B0304030504040204" pitchFamily="34" charset="-120"/>
              </a:rPr>
              <a:t>vNet</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Private Endpoint/Link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Custom Domain</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CMK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RBAC/IAM </a:t>
            </a:r>
            <a:r>
              <a:rPr lang="zh-CN" altLang="en-US" sz="1200">
                <a:solidFill>
                  <a:schemeClr val="tx1"/>
                </a:solidFill>
                <a:latin typeface="Microsoft JhengHei Light" panose="020B0304030504040204" pitchFamily="34" charset="-120"/>
                <a:ea typeface="Microsoft JhengHei Light" panose="020B0304030504040204" pitchFamily="34" charset="-120"/>
              </a:rPr>
              <a:t>权限管理</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Azure AD</a:t>
            </a:r>
            <a:r>
              <a:rPr lang="zh-CN" altLang="en-US" sz="1200">
                <a:solidFill>
                  <a:schemeClr val="tx1"/>
                </a:solidFill>
                <a:latin typeface="Microsoft JhengHei Light" panose="020B0304030504040204" pitchFamily="34" charset="-120"/>
                <a:ea typeface="Microsoft JhengHei Light" panose="020B0304030504040204" pitchFamily="34" charset="-120"/>
              </a:rPr>
              <a:t>集成</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托管身份 （</a:t>
            </a:r>
            <a:r>
              <a:rPr lang="en-US" altLang="zh-CN" sz="1200">
                <a:solidFill>
                  <a:schemeClr val="tx1"/>
                </a:solidFill>
                <a:latin typeface="Microsoft JhengHei Light" panose="020B0304030504040204" pitchFamily="34" charset="-120"/>
                <a:ea typeface="Microsoft JhengHei Light" panose="020B0304030504040204" pitchFamily="34" charset="-120"/>
              </a:rPr>
              <a:t>Managed ID</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企业合规 （</a:t>
            </a:r>
            <a:r>
              <a:rPr lang="en-US" altLang="zh-CN" sz="1200">
                <a:solidFill>
                  <a:schemeClr val="tx1"/>
                </a:solidFill>
                <a:latin typeface="Microsoft JhengHei Light" panose="020B0304030504040204" pitchFamily="34" charset="-120"/>
                <a:ea typeface="Microsoft JhengHei Light" panose="020B0304030504040204" pitchFamily="34" charset="-120"/>
              </a:rPr>
              <a:t>SOC2</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HIPAA</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ISO</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GDPR Data Privacy etc.</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企业伦理审查 （</a:t>
            </a:r>
            <a:r>
              <a:rPr lang="en-US" altLang="zh-CN" sz="1200">
                <a:solidFill>
                  <a:schemeClr val="tx1"/>
                </a:solidFill>
                <a:latin typeface="Microsoft JhengHei Light" panose="020B0304030504040204" pitchFamily="34" charset="-120"/>
                <a:ea typeface="Microsoft JhengHei Light" panose="020B0304030504040204" pitchFamily="34" charset="-120"/>
              </a:rPr>
              <a:t>RAI</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企业级有偿</a:t>
            </a:r>
            <a:r>
              <a:rPr lang="en-US" altLang="zh-CN" sz="1200">
                <a:solidFill>
                  <a:schemeClr val="tx1"/>
                </a:solidFill>
                <a:latin typeface="Microsoft JhengHei Light" panose="020B0304030504040204" pitchFamily="34" charset="-120"/>
                <a:ea typeface="Microsoft JhengHei Light" panose="020B0304030504040204" pitchFamily="34" charset="-120"/>
              </a:rPr>
              <a:t>Support</a:t>
            </a:r>
          </a:p>
        </p:txBody>
      </p:sp>
      <p:sp>
        <p:nvSpPr>
          <p:cNvPr id="4101" name="Title 1">
            <a:extLst>
              <a:ext uri="{FF2B5EF4-FFF2-40B4-BE49-F238E27FC236}">
                <a16:creationId xmlns:a16="http://schemas.microsoft.com/office/drawing/2014/main" id="{843D85F1-A7B8-F392-9A89-5BA4599C1F04}"/>
              </a:ext>
            </a:extLst>
          </p:cNvPr>
          <p:cNvSpPr txBox="1">
            <a:spLocks/>
          </p:cNvSpPr>
          <p:nvPr/>
        </p:nvSpPr>
        <p:spPr>
          <a:xfrm>
            <a:off x="457268" y="3688863"/>
            <a:ext cx="2749884" cy="158750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多区域可用</a:t>
            </a:r>
            <a:r>
              <a:rPr lang="en-US" altLang="zh-CN" sz="1200">
                <a:solidFill>
                  <a:schemeClr val="tx1"/>
                </a:solidFill>
                <a:latin typeface="Microsoft JhengHei Light" panose="020B0304030504040204" pitchFamily="34" charset="-120"/>
                <a:ea typeface="Microsoft JhengHei Light" panose="020B0304030504040204" pitchFamily="34" charset="-120"/>
              </a:rPr>
              <a:t>/</a:t>
            </a:r>
            <a:r>
              <a:rPr lang="zh-CN" altLang="en-US" sz="1200">
                <a:solidFill>
                  <a:schemeClr val="tx1"/>
                </a:solidFill>
                <a:latin typeface="Microsoft JhengHei Light" panose="020B0304030504040204" pitchFamily="34" charset="-120"/>
                <a:ea typeface="Microsoft JhengHei Light" panose="020B0304030504040204" pitchFamily="34" charset="-120"/>
              </a:rPr>
              <a:t>容灾</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保证</a:t>
            </a:r>
            <a:r>
              <a:rPr lang="en-US" altLang="zh-CN" sz="1200">
                <a:solidFill>
                  <a:schemeClr val="tx1"/>
                </a:solidFill>
                <a:latin typeface="Microsoft JhengHei Light" panose="020B0304030504040204" pitchFamily="34" charset="-120"/>
                <a:ea typeface="Microsoft JhengHei Light" panose="020B0304030504040204" pitchFamily="34" charset="-120"/>
              </a:rPr>
              <a:t>SLA 99.9%</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Rate Limit </a:t>
            </a:r>
            <a:r>
              <a:rPr lang="zh-CN" altLang="en-US" sz="1200">
                <a:solidFill>
                  <a:srgbClr val="D59DFF"/>
                </a:solidFill>
                <a:latin typeface="Microsoft JhengHei Light" panose="020B0304030504040204" pitchFamily="34" charset="-120"/>
                <a:ea typeface="Microsoft JhengHei Light" panose="020B0304030504040204" pitchFamily="34" charset="-120"/>
              </a:rPr>
              <a:t>（</a:t>
            </a:r>
            <a:r>
              <a:rPr lang="en-US" altLang="zh-CN" sz="1200">
                <a:solidFill>
                  <a:srgbClr val="D59DFF"/>
                </a:solidFill>
                <a:latin typeface="Microsoft JhengHei Light" panose="020B0304030504040204" pitchFamily="34" charset="-120"/>
                <a:ea typeface="Microsoft JhengHei Light" panose="020B0304030504040204" pitchFamily="34" charset="-120"/>
              </a:rPr>
              <a:t>TPM/QPM</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Token</a:t>
            </a:r>
            <a:r>
              <a:rPr lang="zh-CN" altLang="en-US" sz="1200">
                <a:solidFill>
                  <a:srgbClr val="D59DFF"/>
                </a:solidFill>
                <a:latin typeface="Microsoft JhengHei Light" panose="020B0304030504040204" pitchFamily="34" charset="-120"/>
                <a:ea typeface="Microsoft JhengHei Light" panose="020B0304030504040204" pitchFamily="34" charset="-120"/>
              </a:rPr>
              <a:t>上限 （</a:t>
            </a:r>
            <a:r>
              <a:rPr lang="en-US" altLang="zh-CN" sz="1200">
                <a:solidFill>
                  <a:srgbClr val="D59DFF"/>
                </a:solidFill>
                <a:latin typeface="Microsoft JhengHei Light" panose="020B0304030504040204" pitchFamily="34" charset="-120"/>
                <a:ea typeface="Microsoft JhengHei Light" panose="020B0304030504040204" pitchFamily="34" charset="-120"/>
              </a:rPr>
              <a:t>Fine Tuning</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Endpoint</a:t>
            </a:r>
            <a:r>
              <a:rPr lang="zh-CN" altLang="en-US" sz="1200">
                <a:solidFill>
                  <a:schemeClr val="tx1"/>
                </a:solidFill>
                <a:latin typeface="Microsoft JhengHei Light" panose="020B0304030504040204" pitchFamily="34" charset="-120"/>
                <a:ea typeface="Microsoft JhengHei Light" panose="020B0304030504040204" pitchFamily="34" charset="-120"/>
              </a:rPr>
              <a:t>部署管理和监控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基于</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a:t>
            </a:r>
            <a:r>
              <a:rPr lang="en-US" altLang="zh-CN" sz="1200">
                <a:solidFill>
                  <a:schemeClr val="tx1"/>
                </a:solidFill>
                <a:latin typeface="Microsoft JhengHei Light" panose="020B0304030504040204" pitchFamily="34" charset="-120"/>
                <a:ea typeface="Microsoft JhengHei Light" panose="020B0304030504040204" pitchFamily="34" charset="-120"/>
              </a:rPr>
              <a:t>API</a:t>
            </a:r>
            <a:r>
              <a:rPr lang="zh-CN" altLang="en-US" sz="1200">
                <a:solidFill>
                  <a:schemeClr val="tx1"/>
                </a:solidFill>
                <a:latin typeface="Microsoft JhengHei Light" panose="020B0304030504040204" pitchFamily="34" charset="-120"/>
                <a:ea typeface="Microsoft JhengHei Light" panose="020B0304030504040204" pitchFamily="34" charset="-120"/>
              </a:rPr>
              <a:t>扩充： </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Token</a:t>
            </a:r>
            <a:r>
              <a:rPr lang="zh-CN" altLang="en-US" sz="1200">
                <a:solidFill>
                  <a:schemeClr val="tx1"/>
                </a:solidFill>
                <a:latin typeface="Microsoft JhengHei Light" panose="020B0304030504040204" pitchFamily="34" charset="-120"/>
                <a:ea typeface="Microsoft JhengHei Light" panose="020B0304030504040204" pitchFamily="34" charset="-120"/>
              </a:rPr>
              <a:t>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更好的</a:t>
            </a:r>
            <a:r>
              <a:rPr lang="en-US" altLang="zh-CN" sz="1200">
                <a:solidFill>
                  <a:schemeClr val="tx1"/>
                </a:solidFill>
                <a:latin typeface="Microsoft JhengHei Light" panose="020B0304030504040204" pitchFamily="34" charset="-120"/>
                <a:ea typeface="Microsoft JhengHei Light" panose="020B0304030504040204" pitchFamily="34" charset="-120"/>
              </a:rPr>
              <a:t>Error &amp; debug</a:t>
            </a:r>
            <a:r>
              <a:rPr lang="zh-CN" altLang="en-US" sz="1200">
                <a:solidFill>
                  <a:schemeClr val="tx1"/>
                </a:solidFill>
                <a:latin typeface="Microsoft JhengHei Light" panose="020B0304030504040204" pitchFamily="34" charset="-120"/>
                <a:ea typeface="Microsoft JhengHei Light" panose="020B0304030504040204" pitchFamily="34" charset="-120"/>
              </a:rPr>
              <a:t>支持</a:t>
            </a:r>
          </a:p>
          <a:p>
            <a:pPr marL="171450" indent="-171450" algn="l">
              <a:lnSpc>
                <a:spcPts val="1400"/>
              </a:lnSpc>
              <a:buFont typeface="Arial" panose="020B0604020202020204" pitchFamily="34" charset="0"/>
              <a:buChar char="•"/>
            </a:pPr>
            <a:endParaRPr lang="zh-CN" altLang="en-US" sz="1200">
              <a:solidFill>
                <a:schemeClr val="tx1"/>
              </a:solidFill>
              <a:latin typeface="Microsoft JhengHei Light" panose="020B0304030504040204" pitchFamily="34" charset="-120"/>
              <a:ea typeface="Microsoft JhengHei Light" panose="020B0304030504040204" pitchFamily="34" charset="-120"/>
            </a:endParaRPr>
          </a:p>
        </p:txBody>
      </p:sp>
      <p:sp>
        <p:nvSpPr>
          <p:cNvPr id="4102" name="Title 1">
            <a:extLst>
              <a:ext uri="{FF2B5EF4-FFF2-40B4-BE49-F238E27FC236}">
                <a16:creationId xmlns:a16="http://schemas.microsoft.com/office/drawing/2014/main" id="{E886E40F-A43A-9D91-23FF-8C91C22C3B03}"/>
              </a:ext>
            </a:extLst>
          </p:cNvPr>
          <p:cNvSpPr txBox="1">
            <a:spLocks/>
          </p:cNvSpPr>
          <p:nvPr/>
        </p:nvSpPr>
        <p:spPr>
          <a:xfrm>
            <a:off x="457268" y="5394979"/>
            <a:ext cx="3396520" cy="78696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集成现有</a:t>
            </a:r>
            <a:r>
              <a:rPr lang="en-US" altLang="zh-CN" sz="1200">
                <a:solidFill>
                  <a:schemeClr val="tx1"/>
                </a:solidFill>
                <a:latin typeface="Microsoft JhengHei Light" panose="020B0304030504040204" pitchFamily="34" charset="-120"/>
                <a:ea typeface="Microsoft JhengHei Light" panose="020B0304030504040204" pitchFamily="34" charset="-120"/>
              </a:rPr>
              <a:t>Cognitive Service</a:t>
            </a:r>
            <a:r>
              <a:rPr lang="zh-CN" altLang="en-US" sz="1200">
                <a:solidFill>
                  <a:schemeClr val="tx1"/>
                </a:solidFill>
                <a:latin typeface="Microsoft JhengHei Light" panose="020B0304030504040204" pitchFamily="34" charset="-120"/>
                <a:ea typeface="Microsoft JhengHei Light" panose="020B0304030504040204" pitchFamily="34" charset="-120"/>
              </a:rPr>
              <a:t>的服务架构</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集成资源监控 （</a:t>
            </a:r>
            <a:r>
              <a:rPr lang="en-US" altLang="zh-CN" sz="1200">
                <a:solidFill>
                  <a:schemeClr val="tx1"/>
                </a:solidFill>
                <a:latin typeface="Microsoft JhengHei Light" panose="020B0304030504040204" pitchFamily="34" charset="-120"/>
                <a:ea typeface="Microsoft JhengHei Light" panose="020B0304030504040204" pitchFamily="34" charset="-120"/>
              </a:rPr>
              <a:t>Monitor / Log Analytics</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集成自动化 （</a:t>
            </a:r>
            <a:r>
              <a:rPr lang="en-US" altLang="zh-CN" sz="1200">
                <a:solidFill>
                  <a:schemeClr val="tx1"/>
                </a:solidFill>
                <a:latin typeface="Microsoft JhengHei Light" panose="020B0304030504040204" pitchFamily="34" charset="-120"/>
                <a:ea typeface="Microsoft JhengHei Light" panose="020B0304030504040204" pitchFamily="34" charset="-120"/>
              </a:rPr>
              <a:t>Automation Task</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ARM</a:t>
            </a:r>
            <a:r>
              <a:rPr lang="zh-CN" altLang="en-US" sz="1200">
                <a:solidFill>
                  <a:schemeClr val="tx1"/>
                </a:solidFill>
                <a:latin typeface="Microsoft JhengHei Light" panose="020B0304030504040204" pitchFamily="34" charset="-120"/>
                <a:ea typeface="Microsoft JhengHei Light" panose="020B0304030504040204" pitchFamily="34" charset="-120"/>
              </a:rPr>
              <a:t>部署）</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a:t>
            </a:r>
            <a:r>
              <a:rPr lang="en-US" altLang="zh-CN" sz="1200">
                <a:solidFill>
                  <a:schemeClr val="tx1"/>
                </a:solidFill>
                <a:latin typeface="Microsoft JhengHei Light" panose="020B0304030504040204" pitchFamily="34" charset="-120"/>
                <a:ea typeface="Microsoft JhengHei Light" panose="020B0304030504040204" pitchFamily="34" charset="-120"/>
              </a:rPr>
              <a:t>Express Route</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集成密匙管理 （</a:t>
            </a:r>
            <a:r>
              <a:rPr lang="en-US" altLang="zh-CN" sz="1200">
                <a:solidFill>
                  <a:schemeClr val="tx1"/>
                </a:solidFill>
                <a:latin typeface="Microsoft JhengHei Light" panose="020B0304030504040204" pitchFamily="34" charset="-120"/>
                <a:ea typeface="Microsoft JhengHei Light" panose="020B0304030504040204" pitchFamily="34" charset="-120"/>
              </a:rPr>
              <a:t>AKV</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集成数据加密 （</a:t>
            </a:r>
            <a:r>
              <a:rPr lang="en-US" altLang="zh-CN" sz="1200">
                <a:solidFill>
                  <a:schemeClr val="tx1"/>
                </a:solidFill>
                <a:latin typeface="Microsoft JhengHei Light" panose="020B0304030504040204" pitchFamily="34" charset="-120"/>
                <a:ea typeface="Microsoft JhengHei Light" panose="020B0304030504040204" pitchFamily="34" charset="-120"/>
              </a:rPr>
              <a:t>Azure Storage</a:t>
            </a:r>
            <a:r>
              <a:rPr lang="zh-CN" altLang="en-US" sz="1200">
                <a:solidFill>
                  <a:schemeClr val="tx1"/>
                </a:solidFill>
                <a:latin typeface="Microsoft JhengHei Light" panose="020B0304030504040204" pitchFamily="34" charset="-120"/>
                <a:ea typeface="Microsoft JhengHei Light" panose="020B0304030504040204" pitchFamily="34" charset="-120"/>
              </a:rPr>
              <a:t>）</a:t>
            </a:r>
          </a:p>
        </p:txBody>
      </p:sp>
      <p:sp>
        <p:nvSpPr>
          <p:cNvPr id="4103" name="Title 1">
            <a:extLst>
              <a:ext uri="{FF2B5EF4-FFF2-40B4-BE49-F238E27FC236}">
                <a16:creationId xmlns:a16="http://schemas.microsoft.com/office/drawing/2014/main" id="{65FE6D93-D934-9F9F-5EA5-A1E9C370D28C}"/>
              </a:ext>
            </a:extLst>
          </p:cNvPr>
          <p:cNvSpPr txBox="1">
            <a:spLocks/>
          </p:cNvSpPr>
          <p:nvPr/>
        </p:nvSpPr>
        <p:spPr>
          <a:xfrm>
            <a:off x="681271" y="575740"/>
            <a:ext cx="2004199" cy="622031"/>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3200" dirty="0">
                <a:latin typeface="Microsoft JhengHei Light" panose="020B0304030504040204" pitchFamily="34" charset="-120"/>
                <a:ea typeface="Microsoft JhengHei Light" panose="020B0304030504040204" pitchFamily="34" charset="-120"/>
              </a:rPr>
              <a:t>业务价值</a:t>
            </a:r>
            <a:endParaRPr lang="en-US" altLang="zh-CN" sz="2800" dirty="0">
              <a:latin typeface="Microsoft JhengHei Light" panose="020B0304030504040204" pitchFamily="34" charset="-120"/>
              <a:ea typeface="Microsoft JhengHei Light" panose="020B0304030504040204" pitchFamily="34" charset="-120"/>
            </a:endParaRPr>
          </a:p>
        </p:txBody>
      </p:sp>
      <p:grpSp>
        <p:nvGrpSpPr>
          <p:cNvPr id="4115" name="Group 4114">
            <a:extLst>
              <a:ext uri="{FF2B5EF4-FFF2-40B4-BE49-F238E27FC236}">
                <a16:creationId xmlns:a16="http://schemas.microsoft.com/office/drawing/2014/main" id="{C744C9CD-1345-0E33-D34F-91B038184E43}"/>
              </a:ext>
            </a:extLst>
          </p:cNvPr>
          <p:cNvGrpSpPr/>
          <p:nvPr/>
        </p:nvGrpSpPr>
        <p:grpSpPr>
          <a:xfrm>
            <a:off x="4860629" y="1937627"/>
            <a:ext cx="800219" cy="3217283"/>
            <a:chOff x="4232046" y="1993046"/>
            <a:chExt cx="800219" cy="3217283"/>
          </a:xfrm>
        </p:grpSpPr>
        <p:sp>
          <p:nvSpPr>
            <p:cNvPr id="49" name="Rectangle 48">
              <a:extLst>
                <a:ext uri="{FF2B5EF4-FFF2-40B4-BE49-F238E27FC236}">
                  <a16:creationId xmlns:a16="http://schemas.microsoft.com/office/drawing/2014/main" id="{EA249C39-D215-C0F1-B3F4-47355852C21C}"/>
                </a:ext>
              </a:extLst>
            </p:cNvPr>
            <p:cNvSpPr/>
            <p:nvPr/>
          </p:nvSpPr>
          <p:spPr bwMode="auto">
            <a:xfrm>
              <a:off x="4234843" y="1993046"/>
              <a:ext cx="789454" cy="3217283"/>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7" name="TextBox 56">
              <a:extLst>
                <a:ext uri="{FF2B5EF4-FFF2-40B4-BE49-F238E27FC236}">
                  <a16:creationId xmlns:a16="http://schemas.microsoft.com/office/drawing/2014/main" id="{E834AFBD-45AC-51B5-DDB2-3D5E30949774}"/>
                </a:ext>
              </a:extLst>
            </p:cNvPr>
            <p:cNvSpPr txBox="1"/>
            <p:nvPr/>
          </p:nvSpPr>
          <p:spPr>
            <a:xfrm>
              <a:off x="4232046" y="356099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56" name="Picture 55">
              <a:extLst>
                <a:ext uri="{FF2B5EF4-FFF2-40B4-BE49-F238E27FC236}">
                  <a16:creationId xmlns:a16="http://schemas.microsoft.com/office/drawing/2014/main" id="{421FB4BC-5327-B51E-2C03-BF7F0803D71C}"/>
                </a:ext>
              </a:extLst>
            </p:cNvPr>
            <p:cNvPicPr>
              <a:picLocks noChangeAspect="1"/>
            </p:cNvPicPr>
            <p:nvPr/>
          </p:nvPicPr>
          <p:blipFill>
            <a:blip r:embed="rId6">
              <a:biLevel thresh="25000"/>
            </a:blip>
            <a:stretch>
              <a:fillRect/>
            </a:stretch>
          </p:blipFill>
          <p:spPr>
            <a:xfrm>
              <a:off x="4351912" y="3110958"/>
              <a:ext cx="525595" cy="372346"/>
            </a:xfrm>
            <a:prstGeom prst="rect">
              <a:avLst/>
            </a:prstGeom>
          </p:spPr>
        </p:pic>
        <p:pic>
          <p:nvPicPr>
            <p:cNvPr id="4104" name="Picture 4103">
              <a:extLst>
                <a:ext uri="{FF2B5EF4-FFF2-40B4-BE49-F238E27FC236}">
                  <a16:creationId xmlns:a16="http://schemas.microsoft.com/office/drawing/2014/main" id="{E5B92DE2-2673-E257-6FDF-9BD7C63D792B}"/>
                </a:ext>
              </a:extLst>
            </p:cNvPr>
            <p:cNvPicPr>
              <a:picLocks noChangeAspect="1"/>
            </p:cNvPicPr>
            <p:nvPr/>
          </p:nvPicPr>
          <p:blipFill>
            <a:blip r:embed="rId7"/>
            <a:stretch>
              <a:fillRect/>
            </a:stretch>
          </p:blipFill>
          <p:spPr>
            <a:xfrm>
              <a:off x="4490077" y="4623263"/>
              <a:ext cx="292542" cy="331705"/>
            </a:xfrm>
            <a:prstGeom prst="rect">
              <a:avLst/>
            </a:prstGeom>
          </p:spPr>
        </p:pic>
      </p:grpSp>
      <p:grpSp>
        <p:nvGrpSpPr>
          <p:cNvPr id="4108" name="Group 4107">
            <a:extLst>
              <a:ext uri="{FF2B5EF4-FFF2-40B4-BE49-F238E27FC236}">
                <a16:creationId xmlns:a16="http://schemas.microsoft.com/office/drawing/2014/main" id="{B0E1CAED-D741-BF6A-0B53-F67DE676B077}"/>
              </a:ext>
            </a:extLst>
          </p:cNvPr>
          <p:cNvGrpSpPr/>
          <p:nvPr/>
        </p:nvGrpSpPr>
        <p:grpSpPr>
          <a:xfrm>
            <a:off x="7996644" y="881962"/>
            <a:ext cx="1419736" cy="418340"/>
            <a:chOff x="5559746" y="2917240"/>
            <a:chExt cx="1736777" cy="511760"/>
          </a:xfrm>
        </p:grpSpPr>
        <p:pic>
          <p:nvPicPr>
            <p:cNvPr id="4109" name="Picture 4108">
              <a:extLst>
                <a:ext uri="{FF2B5EF4-FFF2-40B4-BE49-F238E27FC236}">
                  <a16:creationId xmlns:a16="http://schemas.microsoft.com/office/drawing/2014/main" id="{EC72DD37-7D38-AFEE-942C-4D79B79F90E5}"/>
                </a:ext>
              </a:extLst>
            </p:cNvPr>
            <p:cNvPicPr>
              <a:picLocks noChangeAspect="1"/>
            </p:cNvPicPr>
            <p:nvPr/>
          </p:nvPicPr>
          <p:blipFill>
            <a:blip r:embed="rId7"/>
            <a:stretch>
              <a:fillRect/>
            </a:stretch>
          </p:blipFill>
          <p:spPr>
            <a:xfrm>
              <a:off x="5559746" y="2917240"/>
              <a:ext cx="451338" cy="511760"/>
            </a:xfrm>
            <a:prstGeom prst="rect">
              <a:avLst/>
            </a:prstGeom>
          </p:spPr>
        </p:pic>
        <p:pic>
          <p:nvPicPr>
            <p:cNvPr id="4110" name="Picture 4109">
              <a:extLst>
                <a:ext uri="{FF2B5EF4-FFF2-40B4-BE49-F238E27FC236}">
                  <a16:creationId xmlns:a16="http://schemas.microsoft.com/office/drawing/2014/main" id="{98CEC2CD-CCAB-196C-F50E-C5ECE66B81D3}"/>
                </a:ext>
              </a:extLst>
            </p:cNvPr>
            <p:cNvPicPr>
              <a:picLocks noChangeAspect="1"/>
            </p:cNvPicPr>
            <p:nvPr/>
          </p:nvPicPr>
          <p:blipFill rotWithShape="1">
            <a:blip r:embed="rId8"/>
            <a:srcRect l="25941" b="-5505"/>
            <a:stretch/>
          </p:blipFill>
          <p:spPr>
            <a:xfrm>
              <a:off x="6115786" y="2957892"/>
              <a:ext cx="1180737" cy="413958"/>
            </a:xfrm>
            <a:prstGeom prst="rect">
              <a:avLst/>
            </a:prstGeom>
          </p:spPr>
        </p:pic>
      </p:grpSp>
    </p:spTree>
    <p:extLst>
      <p:ext uri="{BB962C8B-B14F-4D97-AF65-F5344CB8AC3E}">
        <p14:creationId xmlns:p14="http://schemas.microsoft.com/office/powerpoint/2010/main" val="36499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
                                        <p:tgtEl>
                                          <p:spTgt spid="22"/>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50"/>
                                        <p:tgtEl>
                                          <p:spTgt spid="24"/>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114"/>
                                        </p:tgtEl>
                                        <p:attrNameLst>
                                          <p:attrName>style.visibility</p:attrName>
                                        </p:attrNameLst>
                                      </p:cBhvr>
                                      <p:to>
                                        <p:strVal val="visible"/>
                                      </p:to>
                                    </p:set>
                                    <p:animEffect transition="in" filter="fade">
                                      <p:cBhvr>
                                        <p:cTn id="37" dur="250"/>
                                        <p:tgtEl>
                                          <p:spTgt spid="411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fade">
                                      <p:cBhvr>
                                        <p:cTn id="41" dur="250"/>
                                        <p:tgtEl>
                                          <p:spTgt spid="411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50"/>
                                        <p:tgtEl>
                                          <p:spTgt spid="4"/>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01"/>
                                        </p:tgtEl>
                                        <p:attrNameLst>
                                          <p:attrName>style.visibility</p:attrName>
                                        </p:attrNameLst>
                                      </p:cBhvr>
                                      <p:to>
                                        <p:strVal val="visible"/>
                                      </p:to>
                                    </p:set>
                                    <p:animEffect transition="in" filter="fade">
                                      <p:cBhvr>
                                        <p:cTn id="61" dur="500"/>
                                        <p:tgtEl>
                                          <p:spTgt spid="4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02"/>
                                        </p:tgtEl>
                                        <p:attrNameLst>
                                          <p:attrName>style.visibility</p:attrName>
                                        </p:attrNameLst>
                                      </p:cBhvr>
                                      <p:to>
                                        <p:strVal val="visible"/>
                                      </p:to>
                                    </p:set>
                                    <p:animEffect transition="in" filter="fade">
                                      <p:cBhvr>
                                        <p:cTn id="6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100" grpId="0"/>
      <p:bldP spid="4101" grpId="0"/>
      <p:bldP spid="4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9B9EB-984F-12C4-12E7-43F59C57B4BC}"/>
              </a:ext>
            </a:extLst>
          </p:cNvPr>
          <p:cNvSpPr>
            <a:spLocks noGrp="1"/>
          </p:cNvSpPr>
          <p:nvPr>
            <p:ph type="title"/>
          </p:nvPr>
        </p:nvSpPr>
        <p:spPr>
          <a:xfrm>
            <a:off x="588263" y="457200"/>
            <a:ext cx="11018520" cy="553998"/>
          </a:xfrm>
        </p:spPr>
        <p:txBody>
          <a:bodyPr/>
          <a:lstStyle/>
          <a:p>
            <a:r>
              <a:rPr lang="zh-CN" altLang="en-US" dirty="0"/>
              <a:t>我们在尝试解决什么问题？</a:t>
            </a:r>
            <a:endParaRPr lang="en-US" dirty="0"/>
          </a:p>
        </p:txBody>
      </p:sp>
      <p:sp>
        <p:nvSpPr>
          <p:cNvPr id="5" name="Content Placeholder 4">
            <a:extLst>
              <a:ext uri="{FF2B5EF4-FFF2-40B4-BE49-F238E27FC236}">
                <a16:creationId xmlns:a16="http://schemas.microsoft.com/office/drawing/2014/main" id="{0890CD2D-910D-5952-B617-EBBEFE064337}"/>
              </a:ext>
            </a:extLst>
          </p:cNvPr>
          <p:cNvSpPr>
            <a:spLocks noGrp="1"/>
          </p:cNvSpPr>
          <p:nvPr>
            <p:ph sz="quarter" idx="10"/>
          </p:nvPr>
        </p:nvSpPr>
        <p:spPr>
          <a:xfrm>
            <a:off x="590550" y="2682559"/>
            <a:ext cx="11018838" cy="1317284"/>
          </a:xfrm>
        </p:spPr>
        <p:txBody>
          <a:bodyPr/>
          <a:lstStyle/>
          <a:p>
            <a:pPr marL="0" indent="0" algn="ctr">
              <a:buNone/>
            </a:pPr>
            <a:r>
              <a:rPr lang="en-US" b="1" dirty="0" err="1"/>
              <a:t>ChatGPT</a:t>
            </a:r>
            <a:r>
              <a:rPr lang="en-US" b="1" dirty="0"/>
              <a:t> </a:t>
            </a:r>
            <a:r>
              <a:rPr lang="zh-CN" altLang="en-US" dirty="0"/>
              <a:t>是一个了不起的工具</a:t>
            </a:r>
            <a:endParaRPr lang="en-US" dirty="0"/>
          </a:p>
          <a:p>
            <a:pPr marL="0" indent="0" algn="ctr">
              <a:buNone/>
            </a:pPr>
            <a:r>
              <a:rPr lang="zh-CN" altLang="en-US" sz="4800" dirty="0">
                <a:solidFill>
                  <a:schemeClr val="accent1"/>
                </a:solidFill>
              </a:rPr>
              <a:t>企业版 </a:t>
            </a:r>
            <a:r>
              <a:rPr lang="en-US" sz="4800" dirty="0" err="1">
                <a:solidFill>
                  <a:schemeClr val="accent1"/>
                </a:solidFill>
              </a:rPr>
              <a:t>ChatGPT</a:t>
            </a:r>
            <a:r>
              <a:rPr lang="en-US" sz="4800" dirty="0">
                <a:solidFill>
                  <a:schemeClr val="accent1"/>
                </a:solidFill>
              </a:rPr>
              <a:t> </a:t>
            </a:r>
            <a:r>
              <a:rPr lang="zh-CN" altLang="en-US" sz="4800" dirty="0">
                <a:solidFill>
                  <a:schemeClr val="accent1"/>
                </a:solidFill>
              </a:rPr>
              <a:t>是一个整体解决方案</a:t>
            </a:r>
            <a:endParaRPr lang="en-US" sz="4800" dirty="0">
              <a:solidFill>
                <a:schemeClr val="accent1"/>
              </a:solidFill>
            </a:endParaRPr>
          </a:p>
        </p:txBody>
      </p:sp>
    </p:spTree>
    <p:extLst>
      <p:ext uri="{BB962C8B-B14F-4D97-AF65-F5344CB8AC3E}">
        <p14:creationId xmlns:p14="http://schemas.microsoft.com/office/powerpoint/2010/main" val="3838660734"/>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1" y="5762942"/>
            <a:ext cx="1430077"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机器学习平台</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lvl="0" defTabSz="666598">
              <a:defRPr/>
            </a:pPr>
            <a:r>
              <a:rPr lang="zh-CN" altLang="en-US" sz="1400" b="1" kern="0">
                <a:solidFill>
                  <a:srgbClr val="50E6FF"/>
                </a:solidFill>
                <a:latin typeface="Segoe UI Semibold" panose="020B0502040204020203" pitchFamily="34" charset="0"/>
                <a:ea typeface="Arial" charset="0"/>
                <a:cs typeface="Segoe UI Semibold" panose="020B0502040204020203" pitchFamily="34" charset="0"/>
              </a:rPr>
              <a:t>可定制的 </a:t>
            </a:r>
            <a:r>
              <a:rPr lang="en-US" sz="1400" b="1" kern="0">
                <a:solidFill>
                  <a:srgbClr val="50E6FF"/>
                </a:solidFill>
                <a:latin typeface="Segoe UI Semibold" panose="020B0502040204020203" pitchFamily="34" charset="0"/>
                <a:ea typeface="Arial" charset="0"/>
                <a:cs typeface="Segoe UI Semibold" panose="020B0502040204020203" pitchFamily="34" charset="0"/>
              </a:rPr>
              <a:t>AI </a:t>
            </a:r>
            <a:r>
              <a:rPr lang="zh-CN" altLang="en-US" sz="1400" b="1" kern="0">
                <a:solidFill>
                  <a:srgbClr val="50E6FF"/>
                </a:solidFill>
                <a:latin typeface="Segoe UI Semibold" panose="020B0502040204020203" pitchFamily="34" charset="0"/>
                <a:ea typeface="Arial" charset="0"/>
                <a:cs typeface="Segoe UI Semibold" panose="020B0502040204020203" pitchFamily="34" charset="0"/>
              </a:rPr>
              <a:t>模型</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lvl="0" defTabSz="666598">
              <a:defRPr/>
            </a:pPr>
            <a:r>
              <a:rPr lang="zh-CN" altLang="en-US" sz="1000" kern="0">
                <a:solidFill>
                  <a:srgbClr val="50E6FF"/>
                </a:solidFill>
                <a:ea typeface="Arial" charset="0"/>
                <a:cs typeface="Segoe UI" panose="020B0502040204020203" pitchFamily="34" charset="0"/>
              </a:rPr>
              <a:t>认知服务</a:t>
            </a:r>
            <a:endPar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endParaRP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基于场景的服务</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应用 </a:t>
            </a:r>
            <a:r>
              <a:rPr kumimoji="0" lang="en-US" altLang="zh-CN"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a:t>
            </a:r>
            <a:r>
              <a:rPr kumimoji="0" lang="zh-CN" alt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服务</a:t>
            </a:r>
            <a:endPar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endParaRP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应用平台</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lvl="0" defTabSz="666598">
              <a:defRPr/>
            </a:pPr>
            <a:r>
              <a:rPr lang="en-US" altLang="zh-CN" sz="1000" kern="0">
                <a:solidFill>
                  <a:srgbClr val="50E6FF"/>
                </a:solidFill>
                <a:ea typeface="Arial" charset="0"/>
                <a:cs typeface="Segoe UI" panose="020B0502040204020203" pitchFamily="34" charset="0"/>
              </a:rPr>
              <a:t>AI </a:t>
            </a:r>
            <a:r>
              <a:rPr lang="zh-CN" altLang="en-US" sz="1000" kern="0">
                <a:solidFill>
                  <a:srgbClr val="50E6FF"/>
                </a:solidFill>
                <a:ea typeface="Arial" charset="0"/>
                <a:cs typeface="Segoe UI" panose="020B0502040204020203" pitchFamily="34" charset="0"/>
              </a:rPr>
              <a:t>生成器</a:t>
            </a:r>
            <a:endParaRPr lang="en-US" altLang="zh-CN" sz="1000" kern="0">
              <a:solidFill>
                <a:srgbClr val="50E6FF"/>
              </a:solidFill>
              <a:ea typeface="Arial" charset="0"/>
              <a:cs typeface="Segoe UI" panose="020B0502040204020203" pitchFamily="34" charset="0"/>
            </a:endParaRP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应用</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936908" y="5478207"/>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1879471" cy="413948"/>
            <a:chOff x="5766897" y="4951100"/>
            <a:chExt cx="1879471"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601210" y="5130947"/>
              <a:ext cx="104515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a:t>
              </a:r>
              <a:r>
                <a:rPr kumimoji="0" lang="zh-CN" altLang="en-US" sz="1200" b="0" i="0" u="none" strike="noStrike" kern="0" cap="none" spc="0" normalizeH="0" baseline="0" noProof="0">
                  <a:ln>
                    <a:noFill/>
                  </a:ln>
                  <a:solidFill>
                    <a:srgbClr val="FFFFFF"/>
                  </a:solidFill>
                  <a:effectLst/>
                  <a:uLnTx/>
                  <a:uFillTx/>
                  <a:latin typeface="Segoe UI"/>
                  <a:ea typeface="+mn-ea"/>
                  <a:cs typeface="+mn-cs"/>
                </a:rPr>
                <a:t>机器学习</a:t>
              </a: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6" y="5002003"/>
            <a:ext cx="488916" cy="184666"/>
          </a:xfrm>
          <a:prstGeom prst="rect">
            <a:avLst/>
          </a:prstGeom>
          <a:noFill/>
        </p:spPr>
        <p:txBody>
          <a:bodyPr wrap="none" lIns="0" tIns="0" rIns="0" bIns="0" rtlCol="0">
            <a:spAutoFit/>
          </a:bodyPr>
          <a:lstStyle/>
          <a:p>
            <a:pPr lvl="0" algn="ctr">
              <a:defRPr/>
            </a:pPr>
            <a:r>
              <a:rPr lang="en-US" altLang="zh-CN" sz="1200" kern="0">
                <a:solidFill>
                  <a:srgbClr val="FFFFFF"/>
                </a:solidFill>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1" y="5002003"/>
            <a:ext cx="665247" cy="184666"/>
          </a:xfrm>
          <a:prstGeom prst="rect">
            <a:avLst/>
          </a:prstGeom>
          <a:noFill/>
        </p:spPr>
        <p:txBody>
          <a:bodyPr wrap="none" lIns="0" tIns="0" rIns="0" bIns="0" rtlCol="0">
            <a:spAutoFit/>
          </a:bodyPr>
          <a:lstStyle/>
          <a:p>
            <a:pPr lvl="0" algn="ctr">
              <a:defRPr/>
            </a:pPr>
            <a:r>
              <a:rPr lang="en-US" altLang="zh-CN" sz="1200" kern="0">
                <a:solidFill>
                  <a:srgbClr val="FFFFFF"/>
                </a:solidFill>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2" y="5002003"/>
            <a:ext cx="573875" cy="184666"/>
          </a:xfrm>
          <a:prstGeom prst="rect">
            <a:avLst/>
          </a:prstGeom>
          <a:noFill/>
        </p:spPr>
        <p:txBody>
          <a:bodyPr wrap="none" lIns="0" tIns="0" rIns="0" bIns="0" rtlCol="0">
            <a:spAutoFit/>
          </a:bodyPr>
          <a:lstStyle/>
          <a:p>
            <a:pPr lvl="0" algn="ctr">
              <a:defRPr/>
            </a:pPr>
            <a:r>
              <a:rPr lang="en-US" altLang="zh-CN" sz="1200" kern="0">
                <a:solidFill>
                  <a:srgbClr val="FFFFFF"/>
                </a:solidFill>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lvl="0" algn="ctr">
              <a:defRPr/>
            </a:pPr>
            <a:r>
              <a:rPr lang="en-US" altLang="zh-CN" sz="1200" kern="0" err="1">
                <a:solidFill>
                  <a:srgbClr val="FFFFFF"/>
                </a:solidFill>
              </a:rPr>
              <a:t>OpenAI</a:t>
            </a:r>
            <a:r>
              <a:rPr lang="en-US" altLang="zh-CN" sz="1200" kern="0">
                <a:solidFill>
                  <a:srgbClr val="FFFFFF"/>
                </a:solidFill>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917734"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lvl="0" algn="ctr" defTabSz="740664">
                <a:lnSpc>
                  <a:spcPct val="90000"/>
                </a:lnSpc>
                <a:defRPr/>
              </a:pPr>
              <a:r>
                <a:rPr lang="zh-CN" altLang="en-US" sz="1050" kern="0">
                  <a:solidFill>
                    <a:prstClr val="white"/>
                  </a:solidFill>
                  <a:latin typeface="Segoe UI Semibold"/>
                </a:rPr>
                <a:t>开发者和数据科学家</a:t>
              </a:r>
              <a:endParaRPr kumimoji="0" lang="en-US" sz="1050" b="0" i="0" u="none" strike="noStrike" kern="0" cap="none" spc="0" normalizeH="0" baseline="0" noProof="0">
                <a:ln>
                  <a:noFill/>
                </a:ln>
                <a:solidFill>
                  <a:prstClr val="white"/>
                </a:solidFill>
                <a:effectLst/>
                <a:uLnTx/>
                <a:uFillTx/>
                <a:latin typeface="Segoe UI Semibold"/>
                <a:ea typeface="+mn-ea"/>
                <a:cs typeface="+mn-cs"/>
              </a:endParaRP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533384"/>
            <a:chOff x="10065332" y="1702953"/>
            <a:chExt cx="596912" cy="53338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14542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lang="zh-CN" altLang="en-US" sz="1050" kern="0" noProof="0">
                  <a:solidFill>
                    <a:prstClr val="white"/>
                  </a:solidFill>
                  <a:latin typeface="Segoe UI Semibold"/>
                </a:rPr>
                <a:t>商业用户</a:t>
              </a:r>
              <a:endParaRPr kumimoji="0" lang="en-US" sz="1050" b="0" i="0" u="none" strike="noStrike" kern="0" cap="none" spc="0" normalizeH="0" baseline="0" noProof="0">
                <a:ln>
                  <a:noFill/>
                </a:ln>
                <a:solidFill>
                  <a:prstClr val="white"/>
                </a:solidFill>
                <a:effectLst/>
                <a:uLnTx/>
                <a:uFillTx/>
                <a:latin typeface="Segoe UI Semibold"/>
                <a:ea typeface="+mn-ea"/>
                <a:cs typeface="+mn-cs"/>
              </a:endParaRP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
        <p:nvSpPr>
          <p:cNvPr id="120"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spTree>
    <p:extLst>
      <p:ext uri="{BB962C8B-B14F-4D97-AF65-F5344CB8AC3E}">
        <p14:creationId xmlns:p14="http://schemas.microsoft.com/office/powerpoint/2010/main" val="40732749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知识产权归客户所有， 同样法律责任也是！</a:t>
            </a:r>
          </a:p>
        </p:txBody>
      </p:sp>
      <p:sp>
        <p:nvSpPr>
          <p:cNvPr id="2" name="TextBox 1">
            <a:extLst>
              <a:ext uri="{FF2B5EF4-FFF2-40B4-BE49-F238E27FC236}">
                <a16:creationId xmlns:a16="http://schemas.microsoft.com/office/drawing/2014/main" id="{060D7493-55E0-BA9F-1532-A8BE86696C51}"/>
              </a:ext>
            </a:extLst>
          </p:cNvPr>
          <p:cNvSpPr txBox="1"/>
          <p:nvPr/>
        </p:nvSpPr>
        <p:spPr>
          <a:xfrm>
            <a:off x="1092199" y="1573361"/>
            <a:ext cx="10166351" cy="1200329"/>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详见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Azure open AI FAQ</a:t>
            </a:r>
          </a:p>
          <a:p>
            <a:pPr defTabSz="932742" fontAlgn="ctr">
              <a:spcBef>
                <a:spcPct val="0"/>
              </a:spcBef>
              <a:spcAft>
                <a:spcPts val="0"/>
              </a:spcAft>
            </a:pPr>
            <a:endPar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r>
              <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hlinkClick r:id="rId2">
                  <a:extLst>
                    <a:ext uri="{A12FA001-AC4F-418D-AE19-62706E023703}">
                      <ahyp:hlinkClr xmlns:ahyp="http://schemas.microsoft.com/office/drawing/2018/hyperlinkcolor" val="tx"/>
                    </a:ext>
                  </a:extLst>
                </a:hlinkClick>
              </a:rPr>
              <a:t>https://learn.microsoft.com/en-us/legal/cognitive-services/openai/data-privacy?context=%2Fazure%2Fcognitive-services%2Fopenai%2Fcontext%2Fcontext</a:t>
            </a: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2D11B68E-E819-AB14-589B-47B4112A43B6}"/>
              </a:ext>
            </a:extLst>
          </p:cNvPr>
          <p:cNvSpPr txBox="1">
            <a:spLocks/>
          </p:cNvSpPr>
          <p:nvPr/>
        </p:nvSpPr>
        <p:spPr>
          <a:xfrm>
            <a:off x="988894" y="365899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知识产权和数据隐私保护声明</a:t>
            </a:r>
          </a:p>
        </p:txBody>
      </p:sp>
      <p:sp>
        <p:nvSpPr>
          <p:cNvPr id="5" name="TextBox 4">
            <a:extLst>
              <a:ext uri="{FF2B5EF4-FFF2-40B4-BE49-F238E27FC236}">
                <a16:creationId xmlns:a16="http://schemas.microsoft.com/office/drawing/2014/main" id="{8E076D49-2EE8-35B7-B07D-9BFE099E7CC3}"/>
              </a:ext>
            </a:extLst>
          </p:cNvPr>
          <p:cNvSpPr txBox="1"/>
          <p:nvPr/>
        </p:nvSpPr>
        <p:spPr>
          <a:xfrm>
            <a:off x="1082675" y="5074810"/>
            <a:ext cx="9061450" cy="646331"/>
          </a:xfrm>
          <a:prstGeom prst="rect">
            <a:avLst/>
          </a:prstGeom>
          <a:noFill/>
        </p:spPr>
        <p:txBody>
          <a:bodyPr wrap="square">
            <a:spAutoFit/>
          </a:bodyPr>
          <a:lstStyle/>
          <a:p>
            <a:pPr defTabSz="932742" fontAlgn="ctr">
              <a:spcBef>
                <a:spcPct val="0"/>
              </a:spcBef>
              <a:spcAft>
                <a:spcPts val="0"/>
              </a:spcAft>
            </a:pPr>
            <a:r>
              <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hlinkClick r:id="rId2"/>
              </a:rPr>
              <a:t>https://learn.microsoft.com/en-us/legal/cognitive-services/openai/data-privacy?context=%2Fazure%2Fcognitive-services%2Fopenai%2Fcontext%2Fcontext</a:t>
            </a:r>
            <a:endPar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6" name="TextBox 5">
            <a:extLst>
              <a:ext uri="{FF2B5EF4-FFF2-40B4-BE49-F238E27FC236}">
                <a16:creationId xmlns:a16="http://schemas.microsoft.com/office/drawing/2014/main" id="{44708DEF-60D9-A2A5-679C-771D80773048}"/>
              </a:ext>
            </a:extLst>
          </p:cNvPr>
          <p:cNvSpPr txBox="1"/>
          <p:nvPr/>
        </p:nvSpPr>
        <p:spPr>
          <a:xfrm>
            <a:off x="1082674" y="4671159"/>
            <a:ext cx="6375401" cy="338554"/>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承诺不擅用客户数据，数据内部处理流程等细节</a:t>
            </a:r>
          </a:p>
        </p:txBody>
      </p:sp>
    </p:spTree>
    <p:extLst>
      <p:ext uri="{BB962C8B-B14F-4D97-AF65-F5344CB8AC3E}">
        <p14:creationId xmlns:p14="http://schemas.microsoft.com/office/powerpoint/2010/main" val="234955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2E2E2C-1578-9B6E-B65D-D4055A0B6ECA}"/>
              </a:ext>
            </a:extLst>
          </p:cNvPr>
          <p:cNvSpPr txBox="1"/>
          <p:nvPr/>
        </p:nvSpPr>
        <p:spPr>
          <a:xfrm>
            <a:off x="1243950" y="779405"/>
            <a:ext cx="3886739" cy="659989"/>
          </a:xfrm>
          <a:prstGeom prst="rect">
            <a:avLst/>
          </a:prstGeom>
          <a:noFill/>
        </p:spPr>
        <p:txBody>
          <a:bodyPr wrap="square" rtlCol="0">
            <a:spAutoFit/>
          </a:body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GPT / OpenAI</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限制</a:t>
            </a:r>
            <a:endPar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 name="Title 5">
            <a:extLst>
              <a:ext uri="{FF2B5EF4-FFF2-40B4-BE49-F238E27FC236}">
                <a16:creationId xmlns:a16="http://schemas.microsoft.com/office/drawing/2014/main" id="{F2ED0D77-CA09-3AEE-6576-F9D6695AB90E}"/>
              </a:ext>
            </a:extLst>
          </p:cNvPr>
          <p:cNvSpPr txBox="1">
            <a:spLocks/>
          </p:cNvSpPr>
          <p:nvPr/>
        </p:nvSpPr>
        <p:spPr>
          <a:xfrm>
            <a:off x="1438710" y="2110848"/>
            <a:ext cx="8284409"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zh-CN" altLang="en-US" sz="2000" b="0" i="0" u="none" strike="noStrike" kern="1200" cap="none" spc="-50" normalizeH="0" baseline="0" noProof="0" dirty="0">
                <a:ln w="3175">
                  <a:noFill/>
                </a:ln>
                <a:solidFill>
                  <a:schemeClr val="accent1"/>
                </a:solidFill>
                <a:effectLst/>
                <a:uLnTx/>
                <a:uFillTx/>
                <a:latin typeface="Microsoft JhengHei Light" panose="020B0304030504040204" pitchFamily="34" charset="-120"/>
                <a:ea typeface="Microsoft JhengHei Light" panose="020B0304030504040204" pitchFamily="34" charset="-120"/>
                <a:cs typeface="Segoe UI" pitchFamily="34" charset="0"/>
              </a:rPr>
              <a:t>无法</a:t>
            </a:r>
            <a:r>
              <a:rPr lang="zh-CN" altLang="en-US" sz="2000" dirty="0">
                <a:solidFill>
                  <a:schemeClr val="accent1"/>
                </a:solidFill>
                <a:latin typeface="Microsoft JhengHei Light" panose="020B0304030504040204" pitchFamily="34" charset="-120"/>
                <a:ea typeface="Microsoft JhengHei Light" panose="020B0304030504040204" pitchFamily="34" charset="-120"/>
              </a:rPr>
              <a:t>离线</a:t>
            </a:r>
            <a:r>
              <a:rPr kumimoji="0" lang="zh-CN" altLang="en-US" sz="2000" b="0" i="0" u="none" strike="noStrike" kern="1200" cap="none" spc="-50" normalizeH="0" baseline="0" noProof="0" dirty="0">
                <a:ln w="3175">
                  <a:noFill/>
                </a:ln>
                <a:solidFill>
                  <a:schemeClr val="accent1"/>
                </a:solidFill>
                <a:effectLst/>
                <a:uLnTx/>
                <a:uFillTx/>
                <a:latin typeface="Microsoft JhengHei Light" panose="020B0304030504040204" pitchFamily="34" charset="-120"/>
                <a:ea typeface="Microsoft JhengHei Light" panose="020B0304030504040204" pitchFamily="34" charset="-120"/>
                <a:cs typeface="Segoe UI" pitchFamily="34" charset="0"/>
              </a:rPr>
              <a:t>跑 </a:t>
            </a:r>
            <a:r>
              <a:rPr kumimoji="0" lang="zh-CN" altLang="en-US" sz="20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现在不会，未来也不见得会。</a:t>
            </a:r>
            <a:endParaRPr kumimoji="0" lang="en-US" sz="20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itle 5">
            <a:extLst>
              <a:ext uri="{FF2B5EF4-FFF2-40B4-BE49-F238E27FC236}">
                <a16:creationId xmlns:a16="http://schemas.microsoft.com/office/drawing/2014/main" id="{CD331425-5B29-C757-3654-A0EAC634C008}"/>
              </a:ext>
            </a:extLst>
          </p:cNvPr>
          <p:cNvSpPr txBox="1">
            <a:spLocks/>
          </p:cNvSpPr>
          <p:nvPr/>
        </p:nvSpPr>
        <p:spPr>
          <a:xfrm>
            <a:off x="1438710" y="3269725"/>
            <a:ext cx="10324665"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zh-CN" altLang="en-US"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只有</a:t>
            </a:r>
            <a:r>
              <a:rPr kumimoji="0" lang="en-US" altLang="zh-CN"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GPT X</a:t>
            </a:r>
            <a:r>
              <a:rPr kumimoji="0" lang="zh-CN" altLang="en-US"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en-US" altLang="zh-CN"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Codex</a:t>
            </a:r>
            <a:r>
              <a:rPr kumimoji="0" lang="zh-CN" altLang="en-US"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能</a:t>
            </a:r>
            <a:r>
              <a:rPr kumimoji="0" lang="en-US" altLang="zh-CN"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Fine-Tune, </a:t>
            </a:r>
            <a:r>
              <a:rPr lang="en-US" altLang="zh-CN" sz="2000" dirty="0">
                <a:solidFill>
                  <a:schemeClr val="accent1"/>
                </a:solidFill>
                <a:latin typeface="Microsoft JhengHei Light" panose="020B0304030504040204" pitchFamily="34" charset="-120"/>
                <a:ea typeface="Microsoft JhengHei Light" panose="020B0304030504040204" pitchFamily="34" charset="-120"/>
              </a:rPr>
              <a:t>Embedding</a:t>
            </a:r>
            <a:r>
              <a:rPr lang="zh-CN" altLang="en-US" sz="2000" dirty="0">
                <a:solidFill>
                  <a:schemeClr val="accent1"/>
                </a:solidFill>
                <a:latin typeface="Microsoft JhengHei Light" panose="020B0304030504040204" pitchFamily="34" charset="-120"/>
                <a:ea typeface="Microsoft JhengHei Light" panose="020B0304030504040204" pitchFamily="34" charset="-120"/>
              </a:rPr>
              <a:t>不支持</a:t>
            </a:r>
            <a:r>
              <a:rPr kumimoji="0" lang="en-US" altLang="zh-CN" sz="2000" b="0" i="0" u="none" strike="noStrike" kern="1200" cap="none" spc="-50" normalizeH="0" baseline="0" noProof="0" dirty="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lang="en-US" sz="2000" dirty="0">
              <a:solidFill>
                <a:srgbClr val="FEF000"/>
              </a:solidFill>
              <a:latin typeface="Microsoft JhengHei Light" panose="020B0304030504040204" pitchFamily="34" charset="-120"/>
              <a:ea typeface="Microsoft JhengHei Light" panose="020B0304030504040204" pitchFamily="34" charset="-120"/>
            </a:endParaRPr>
          </a:p>
        </p:txBody>
      </p:sp>
      <p:sp>
        <p:nvSpPr>
          <p:cNvPr id="9" name="Title 5">
            <a:extLst>
              <a:ext uri="{FF2B5EF4-FFF2-40B4-BE49-F238E27FC236}">
                <a16:creationId xmlns:a16="http://schemas.microsoft.com/office/drawing/2014/main" id="{4AC0236F-27E3-5B25-CABC-0D9D47F81966}"/>
              </a:ext>
            </a:extLst>
          </p:cNvPr>
          <p:cNvSpPr txBox="1">
            <a:spLocks/>
          </p:cNvSpPr>
          <p:nvPr/>
        </p:nvSpPr>
        <p:spPr>
          <a:xfrm>
            <a:off x="8934885" y="6088654"/>
            <a:ext cx="3333315" cy="300852"/>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en-US" altLang="zh-CN"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Embedding</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有特殊的训练方法</a:t>
            </a:r>
          </a:p>
        </p:txBody>
      </p:sp>
    </p:spTree>
    <p:extLst>
      <p:ext uri="{BB962C8B-B14F-4D97-AF65-F5344CB8AC3E}">
        <p14:creationId xmlns:p14="http://schemas.microsoft.com/office/powerpoint/2010/main" val="2113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a:xfrm>
            <a:off x="594931" y="734992"/>
            <a:ext cx="11018520" cy="430887"/>
          </a:xfrm>
        </p:spPr>
        <p:txBody>
          <a:bodyPr/>
          <a:lstStyle/>
          <a:p>
            <a:r>
              <a:rPr kumimoji="1" lang="zh-CN" altLang="en-US" dirty="0"/>
              <a:t>议  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8263" y="2336547"/>
            <a:ext cx="11025188" cy="1569660"/>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服务简介</a:t>
            </a:r>
            <a:endParaRPr kumimoji="1" lang="en-US" altLang="zh-CN" dirty="0"/>
          </a:p>
          <a:p>
            <a:pPr marL="342900" indent="-342900" algn="l">
              <a:buFont typeface="Arial" panose="020B0604020202020204" pitchFamily="34" charset="0"/>
              <a:buChar char="•"/>
            </a:pPr>
            <a:r>
              <a:rPr kumimoji="1" lang="zh-CN" altLang="en-US" dirty="0"/>
              <a:t>创新场景及案例</a:t>
            </a:r>
            <a:endParaRPr kumimoji="1" lang="en-US" altLang="zh-CN" dirty="0"/>
          </a:p>
          <a:p>
            <a:pPr marL="342900" indent="-342900" algn="l">
              <a:buFont typeface="Arial" panose="020B0604020202020204" pitchFamily="34" charset="0"/>
              <a:buChar char="•"/>
            </a:pPr>
            <a:r>
              <a:rPr kumimoji="1" lang="en-US" altLang="zh-CN" dirty="0"/>
              <a:t>Demo</a:t>
            </a:r>
            <a:r>
              <a:rPr kumimoji="1" lang="zh-CN" altLang="en-US" dirty="0"/>
              <a:t>演示</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en-US" altLang="zh-CN" sz="2800" dirty="0"/>
              <a:t> </a:t>
            </a:r>
            <a:r>
              <a:rPr lang="zh-CN" altLang="en-US" sz="2800" dirty="0"/>
              <a:t>基础</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08358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人工智能</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机器学习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深度学习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机器学习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人工智能的子集，使机器能够从现有数据中学习，并改进该数据以做出决策或预测</a:t>
            </a:r>
            <a:endParaRPr lang="en-US" sz="1600">
              <a:latin typeface="微软雅黑" panose="020B0503020204020204" pitchFamily="34" charset="-122"/>
              <a:ea typeface="微软雅黑" panose="020B0503020204020204" pitchFamily="34" charset="-122"/>
            </a:endParaRP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深度学习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一种使用多层神经网络处理数据并做出决策的机器学习技术</a:t>
            </a:r>
            <a:endParaRPr lang="en-US" sz="1600">
              <a:latin typeface="微软雅黑" panose="020B0503020204020204" pitchFamily="34" charset="-122"/>
              <a:ea typeface="微软雅黑" panose="020B0503020204020204" pitchFamily="34" charset="-122"/>
            </a:endParaRP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873060"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a:solidFill>
                  <a:schemeClr val="accent3"/>
                </a:solidFill>
                <a:latin typeface="微软雅黑" panose="020B0503020204020204" pitchFamily="34" charset="-122"/>
                <a:ea typeface="微软雅黑" panose="020B0503020204020204" pitchFamily="34" charset="-122"/>
              </a:rPr>
              <a:t>生成式 </a:t>
            </a:r>
            <a:r>
              <a:rPr lang="en-US" altLang="zh-CN" b="1">
                <a:solidFill>
                  <a:schemeClr val="accent3"/>
                </a:solidFill>
                <a:latin typeface="微软雅黑" panose="020B0503020204020204" pitchFamily="34" charset="-122"/>
                <a:ea typeface="微软雅黑" panose="020B0503020204020204" pitchFamily="34" charset="-122"/>
              </a:rPr>
              <a:t>AI</a:t>
            </a:r>
            <a:br>
              <a:rPr lang="en-US" altLang="zh-CN" b="1">
                <a:solidFill>
                  <a:schemeClr val="accent3"/>
                </a:solidFill>
                <a:latin typeface="微软雅黑" panose="020B0503020204020204" pitchFamily="34" charset="-122"/>
                <a:ea typeface="微软雅黑" panose="020B0503020204020204" pitchFamily="34" charset="-122"/>
              </a:rPr>
            </a:br>
            <a:r>
              <a:rPr lang="zh-CN" altLang="en-US" sz="1600">
                <a:latin typeface="微软雅黑" panose="020B0503020204020204" pitchFamily="34" charset="-122"/>
                <a:ea typeface="微软雅黑" panose="020B0503020204020204" pitchFamily="34" charset="-122"/>
              </a:rPr>
              <a:t>根据提示或现有数据创建新的书面、视觉和听觉内容</a:t>
            </a:r>
            <a:endParaRPr lang="en-US" sz="1600">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728345"/>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2924176" y="5834555"/>
            <a:ext cx="1954970" cy="246221"/>
          </a:xfrm>
          <a:prstGeom prst="rect">
            <a:avLst/>
          </a:prstGeom>
          <a:noFill/>
        </p:spPr>
        <p:txBody>
          <a:bodyPr wrap="square" lIns="0" tIns="0" rIns="0" bIns="0" rtlCol="0">
            <a:spAutoFit/>
          </a:bodyPr>
          <a:lstStyle/>
          <a:p>
            <a:pPr algn="l"/>
            <a:r>
              <a:rPr lang="zh-CN" altLang="en-US"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生成式 </a:t>
            </a:r>
            <a:r>
              <a:rPr lang="en-US" altLang="zh-CN"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AI</a:t>
            </a:r>
            <a:endParaRPr lang="en-AU"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41"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人工智能</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计算机科学领域，旨在创造能够复制或超越人类智能的智能机器</a:t>
            </a:r>
            <a:endParaRPr 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02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34" grpId="0"/>
      <p:bldP spid="40" grpId="0"/>
      <p:bldP spid="56" grpId="0"/>
      <p:bldP spid="57" grpId="0" animBg="1"/>
      <p:bldP spid="58"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01A2E08-B7A9-1958-6AA3-09A50F46B807}"/>
              </a:ext>
            </a:extLst>
          </p:cNvPr>
          <p:cNvSpPr txBox="1"/>
          <p:nvPr/>
        </p:nvSpPr>
        <p:spPr>
          <a:xfrm>
            <a:off x="5451671" y="4338183"/>
            <a:ext cx="2231846" cy="3387274"/>
          </a:xfrm>
          <a:prstGeom prst="rect">
            <a:avLst/>
          </a:prstGeom>
          <a:noFill/>
        </p:spPr>
        <p:txBody>
          <a:bodyPr wrap="square" rtlCol="0">
            <a:spAutoFit/>
          </a:bodyPr>
          <a:lstStyle/>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itle 1">
            <a:extLst>
              <a:ext uri="{FF2B5EF4-FFF2-40B4-BE49-F238E27FC236}">
                <a16:creationId xmlns:a16="http://schemas.microsoft.com/office/drawing/2014/main" id="{41284AA2-5910-DCF6-580C-E642C0C5BE0D}"/>
              </a:ext>
            </a:extLst>
          </p:cNvPr>
          <p:cNvSpPr txBox="1">
            <a:spLocks/>
          </p:cNvSpPr>
          <p:nvPr/>
        </p:nvSpPr>
        <p:spPr>
          <a:xfrm>
            <a:off x="405321" y="460220"/>
            <a:ext cx="3391587"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en-US" altLang="zh-CN" sz="3200">
                <a:latin typeface="Microsoft JhengHei Light" panose="020B0304030504040204" pitchFamily="34" charset="-120"/>
                <a:ea typeface="Microsoft JhengHei Light" panose="020B0304030504040204" pitchFamily="34" charset="-120"/>
              </a:rPr>
              <a:t>Open AI </a:t>
            </a:r>
            <a:r>
              <a:rPr lang="zh-CN" altLang="en-US" sz="3200">
                <a:latin typeface="Microsoft JhengHei Light" panose="020B0304030504040204" pitchFamily="34" charset="-120"/>
                <a:ea typeface="Microsoft JhengHei Light" panose="020B0304030504040204" pitchFamily="34" charset="-120"/>
              </a:rPr>
              <a:t>它是</a:t>
            </a:r>
            <a:r>
              <a:rPr lang="en-US" altLang="zh-CN" sz="3200">
                <a:latin typeface="Microsoft JhengHei Light" panose="020B0304030504040204" pitchFamily="34" charset="-120"/>
                <a:ea typeface="Microsoft JhengHei Light" panose="020B0304030504040204" pitchFamily="34" charset="-120"/>
              </a:rPr>
              <a:t>…</a:t>
            </a:r>
            <a:endParaRPr lang="en-US" sz="3200">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3900479"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X</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799618"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Codex</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生成代码</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7698757"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Embedding</a:t>
            </a: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生成向量</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2" name="Google Shape;507;p43">
            <a:extLst>
              <a:ext uri="{FF2B5EF4-FFF2-40B4-BE49-F238E27FC236}">
                <a16:creationId xmlns:a16="http://schemas.microsoft.com/office/drawing/2014/main" id="{5BF1B90D-2D5A-4723-C3E9-5C577B0A4080}"/>
              </a:ext>
            </a:extLst>
          </p:cNvPr>
          <p:cNvSpPr txBox="1"/>
          <p:nvPr/>
        </p:nvSpPr>
        <p:spPr>
          <a:xfrm>
            <a:off x="3900479" y="3429000"/>
            <a:ext cx="5390500" cy="909183"/>
          </a:xfrm>
          <a:prstGeom prst="rect">
            <a:avLst/>
          </a:prstGeom>
          <a:solidFill>
            <a:srgbClr val="121D2F"/>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600" kern="0">
                <a:solidFill>
                  <a:srgbClr val="FFFFFF"/>
                </a:solidFill>
                <a:latin typeface="Microsoft JhengHei Light" panose="020B0304030504040204" pitchFamily="34" charset="-120"/>
                <a:ea typeface="Microsoft JhengHei Light" panose="020B0304030504040204" pitchFamily="34" charset="-120"/>
                <a:sym typeface="Muli"/>
              </a:rPr>
              <a:t>GPT</a:t>
            </a:r>
            <a:r>
              <a:rPr lang="zh-CN" altLang="en-US" sz="1600" kern="0">
                <a:solidFill>
                  <a:srgbClr val="FFFFFF"/>
                </a:solidFill>
                <a:latin typeface="Microsoft JhengHei Light" panose="020B0304030504040204" pitchFamily="34" charset="-120"/>
                <a:ea typeface="Microsoft JhengHei Light" panose="020B0304030504040204" pitchFamily="34" charset="-120"/>
                <a:sym typeface="Muli"/>
              </a:rPr>
              <a:t>架构</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latin typeface="Microsoft JhengHei Light" panose="020B0304030504040204" pitchFamily="34" charset="-120"/>
                <a:ea typeface="Microsoft JhengHei Light" panose="020B0304030504040204" pitchFamily="34" charset="-120"/>
                <a:cs typeface="Muli"/>
                <a:sym typeface="Muli"/>
              </a:rPr>
              <a:t>地表最强自然语音类深度学习架构，用来</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理解文字并</a:t>
            </a:r>
            <a:r>
              <a:rPr lang="zh-CN" altLang="en-US" sz="1050" kern="0">
                <a:latin typeface="Microsoft JhengHei Light" panose="020B0304030504040204" pitchFamily="34" charset="-120"/>
                <a:ea typeface="Microsoft JhengHei Light" panose="020B0304030504040204" pitchFamily="34" charset="-120"/>
                <a:cs typeface="Muli"/>
                <a:sym typeface="Muli"/>
              </a:rPr>
              <a:t>做出</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相应的输出</a:t>
            </a:r>
            <a:endParaRPr kumimoji="0" sz="1000" i="0" u="none" strike="noStrike" kern="0" cap="none" spc="0" normalizeH="0" baseline="0" noProof="0">
              <a:ln>
                <a:noFill/>
              </a:ln>
              <a:effectLst/>
              <a:uLnTx/>
              <a:uFillTx/>
              <a:latin typeface="Microsoft JhengHei Light" panose="020B0304030504040204" pitchFamily="34" charset="-120"/>
              <a:ea typeface="Microsoft JhengHei Light" panose="020B0304030504040204" pitchFamily="34" charset="-120"/>
              <a:cs typeface="Muli"/>
              <a:sym typeface="Muli"/>
            </a:endParaRPr>
          </a:p>
        </p:txBody>
      </p:sp>
      <p:pic>
        <p:nvPicPr>
          <p:cNvPr id="19" name="Picture 18">
            <a:extLst>
              <a:ext uri="{FF2B5EF4-FFF2-40B4-BE49-F238E27FC236}">
                <a16:creationId xmlns:a16="http://schemas.microsoft.com/office/drawing/2014/main" id="{C3617FE6-1222-05A8-3038-731E1D105E4A}"/>
              </a:ext>
            </a:extLst>
          </p:cNvPr>
          <p:cNvPicPr>
            <a:picLocks noChangeAspect="1"/>
          </p:cNvPicPr>
          <p:nvPr/>
        </p:nvPicPr>
        <p:blipFill rotWithShape="1">
          <a:blip r:embed="rId2"/>
          <a:srcRect b="43284"/>
          <a:stretch/>
        </p:blipFill>
        <p:spPr>
          <a:xfrm>
            <a:off x="2847711" y="5361605"/>
            <a:ext cx="7496036" cy="1514393"/>
          </a:xfrm>
          <a:prstGeom prst="rect">
            <a:avLst/>
          </a:prstGeom>
        </p:spPr>
      </p:pic>
      <p:sp>
        <p:nvSpPr>
          <p:cNvPr id="42" name="Google Shape;507;p43">
            <a:extLst>
              <a:ext uri="{FF2B5EF4-FFF2-40B4-BE49-F238E27FC236}">
                <a16:creationId xmlns:a16="http://schemas.microsoft.com/office/drawing/2014/main" id="{F918AF59-26E4-E1BA-B110-4BF518908E17}"/>
              </a:ext>
            </a:extLst>
          </p:cNvPr>
          <p:cNvSpPr txBox="1"/>
          <p:nvPr/>
        </p:nvSpPr>
        <p:spPr>
          <a:xfrm>
            <a:off x="3906829" y="2750979"/>
            <a:ext cx="5390499" cy="322808"/>
          </a:xfrm>
          <a:prstGeom prst="rect">
            <a:avLst/>
          </a:prstGeom>
          <a:solidFill>
            <a:srgbClr val="101838"/>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rPr>
              <a:t>Moderation </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旧称</a:t>
            </a:r>
            <a:r>
              <a:rPr lang="en-US" altLang="zh-CN" sz="1000" kern="0">
                <a:solidFill>
                  <a:srgbClr val="FFFFFF"/>
                </a:solidFill>
                <a:latin typeface="Microsoft JhengHei Light" panose="020B0304030504040204" pitchFamily="34" charset="-120"/>
                <a:ea typeface="Microsoft JhengHei Light" panose="020B0304030504040204" pitchFamily="34" charset="-120"/>
                <a:cs typeface="Muli"/>
                <a:sym typeface="Muli"/>
              </a:rPr>
              <a:t>Content Filter</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endParaRPr kumimoji="0" sz="9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1" name="Group 10">
            <a:extLst>
              <a:ext uri="{FF2B5EF4-FFF2-40B4-BE49-F238E27FC236}">
                <a16:creationId xmlns:a16="http://schemas.microsoft.com/office/drawing/2014/main" id="{6B1BC43E-22C0-E7E9-1D17-ADFB219234F4}"/>
              </a:ext>
            </a:extLst>
          </p:cNvPr>
          <p:cNvGrpSpPr/>
          <p:nvPr/>
        </p:nvGrpSpPr>
        <p:grpSpPr>
          <a:xfrm>
            <a:off x="1327122" y="4291742"/>
            <a:ext cx="1299828" cy="1740078"/>
            <a:chOff x="1327122" y="4291742"/>
            <a:chExt cx="1299828" cy="1740078"/>
          </a:xfrm>
        </p:grpSpPr>
        <p:cxnSp>
          <p:nvCxnSpPr>
            <p:cNvPr id="39" name="Straight Arrow Connector 38">
              <a:extLst>
                <a:ext uri="{FF2B5EF4-FFF2-40B4-BE49-F238E27FC236}">
                  <a16:creationId xmlns:a16="http://schemas.microsoft.com/office/drawing/2014/main" id="{547AF760-6706-5D2F-84F5-2A2231A22E2F}"/>
                </a:ext>
              </a:extLst>
            </p:cNvPr>
            <p:cNvCxnSpPr>
              <a:cxnSpLocks/>
            </p:cNvCxnSpPr>
            <p:nvPr/>
          </p:nvCxnSpPr>
          <p:spPr>
            <a:xfrm flipV="1">
              <a:off x="1957306" y="4291742"/>
              <a:ext cx="0" cy="954350"/>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D322732-D4D0-9D1C-F8AC-64451455AAEC}"/>
                </a:ext>
              </a:extLst>
            </p:cNvPr>
            <p:cNvSpPr txBox="1">
              <a:spLocks/>
            </p:cNvSpPr>
            <p:nvPr/>
          </p:nvSpPr>
          <p:spPr>
            <a:xfrm>
              <a:off x="1327122" y="5495562"/>
              <a:ext cx="1299828" cy="536258"/>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学习内容</a:t>
              </a:r>
              <a:endParaRPr lang="en-US" altLang="zh-CN" sz="1600">
                <a:latin typeface="Microsoft JhengHei Light" panose="020B0304030504040204" pitchFamily="34" charset="-120"/>
                <a:ea typeface="Microsoft JhengHei Light" panose="020B0304030504040204" pitchFamily="34" charset="-120"/>
              </a:endParaRPr>
            </a:p>
            <a:p>
              <a:r>
                <a:rPr lang="en-US"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文字类素材</a:t>
              </a:r>
              <a:r>
                <a:rPr lang="en-US" sz="1100">
                  <a:solidFill>
                    <a:schemeClr val="tx1"/>
                  </a:solidFill>
                  <a:latin typeface="Microsoft JhengHei Light" panose="020B0304030504040204" pitchFamily="34" charset="-120"/>
                  <a:ea typeface="Microsoft JhengHei Light" panose="020B0304030504040204" pitchFamily="34" charset="-120"/>
                </a:rPr>
                <a:t>)</a:t>
              </a:r>
            </a:p>
          </p:txBody>
        </p:sp>
      </p:grpSp>
      <p:cxnSp>
        <p:nvCxnSpPr>
          <p:cNvPr id="45" name="Connector: Curved 44">
            <a:extLst>
              <a:ext uri="{FF2B5EF4-FFF2-40B4-BE49-F238E27FC236}">
                <a16:creationId xmlns:a16="http://schemas.microsoft.com/office/drawing/2014/main" id="{18EB69FE-12D5-0BD3-4987-A4518EE9A5C3}"/>
              </a:ext>
            </a:extLst>
          </p:cNvPr>
          <p:cNvCxnSpPr>
            <a:cxnSpLocks/>
          </p:cNvCxnSpPr>
          <p:nvPr/>
        </p:nvCxnSpPr>
        <p:spPr>
          <a:xfrm flipV="1">
            <a:off x="8494868" y="4419216"/>
            <a:ext cx="2131728" cy="795236"/>
          </a:xfrm>
          <a:prstGeom prst="curvedConnector2">
            <a:avLst/>
          </a:prstGeom>
          <a:ln w="127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35D44D9A-28EC-F9A5-23AB-3C224DB8FFA6}"/>
              </a:ext>
            </a:extLst>
          </p:cNvPr>
          <p:cNvSpPr txBox="1">
            <a:spLocks/>
          </p:cNvSpPr>
          <p:nvPr/>
        </p:nvSpPr>
        <p:spPr>
          <a:xfrm>
            <a:off x="1392747" y="3427918"/>
            <a:ext cx="11685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600">
                <a:latin typeface="Microsoft JhengHei Light" panose="020B0304030504040204" pitchFamily="34" charset="-120"/>
                <a:ea typeface="Microsoft JhengHei Light" panose="020B0304030504040204" pitchFamily="34" charset="-120"/>
              </a:rPr>
              <a:t>学习方法</a:t>
            </a:r>
          </a:p>
        </p:txBody>
      </p:sp>
      <p:grpSp>
        <p:nvGrpSpPr>
          <p:cNvPr id="6" name="Group 5">
            <a:extLst>
              <a:ext uri="{FF2B5EF4-FFF2-40B4-BE49-F238E27FC236}">
                <a16:creationId xmlns:a16="http://schemas.microsoft.com/office/drawing/2014/main" id="{4837072E-E4D7-A8B3-C494-D60E3A42C9ED}"/>
              </a:ext>
            </a:extLst>
          </p:cNvPr>
          <p:cNvGrpSpPr/>
          <p:nvPr/>
        </p:nvGrpSpPr>
        <p:grpSpPr>
          <a:xfrm>
            <a:off x="9358582" y="3080824"/>
            <a:ext cx="2691292" cy="1191240"/>
            <a:chOff x="9358582" y="3080824"/>
            <a:chExt cx="2691292" cy="1191240"/>
          </a:xfrm>
        </p:grpSpPr>
        <p:sp>
          <p:nvSpPr>
            <p:cNvPr id="43" name="Title 1">
              <a:extLst>
                <a:ext uri="{FF2B5EF4-FFF2-40B4-BE49-F238E27FC236}">
                  <a16:creationId xmlns:a16="http://schemas.microsoft.com/office/drawing/2014/main" id="{4D41638B-5FE5-98EC-8EF5-710C91E99A28}"/>
                </a:ext>
              </a:extLst>
            </p:cNvPr>
            <p:cNvSpPr txBox="1">
              <a:spLocks/>
            </p:cNvSpPr>
            <p:nvPr/>
          </p:nvSpPr>
          <p:spPr>
            <a:xfrm>
              <a:off x="9358582" y="3452914"/>
              <a:ext cx="269129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400">
                  <a:latin typeface="Microsoft JhengHei Light" panose="020B0304030504040204" pitchFamily="34" charset="-120"/>
                  <a:ea typeface="Microsoft JhengHei Light" panose="020B0304030504040204" pitchFamily="34" charset="-120"/>
                </a:rPr>
                <a:t>截止</a:t>
              </a:r>
              <a:r>
                <a:rPr lang="en-US" altLang="zh-CN" sz="2400">
                  <a:latin typeface="Microsoft JhengHei Light" panose="020B0304030504040204" pitchFamily="34" charset="-120"/>
                  <a:ea typeface="Microsoft JhengHei Light" panose="020B0304030504040204" pitchFamily="34" charset="-120"/>
                </a:rPr>
                <a:t>2021</a:t>
              </a:r>
              <a:r>
                <a:rPr lang="zh-CN" altLang="en-US" sz="2400">
                  <a:latin typeface="Microsoft JhengHei Light" panose="020B0304030504040204" pitchFamily="34" charset="-120"/>
                  <a:ea typeface="Microsoft JhengHei Light" panose="020B0304030504040204" pitchFamily="34" charset="-120"/>
                </a:rPr>
                <a:t>年</a:t>
              </a:r>
              <a:r>
                <a:rPr lang="en-US" altLang="zh-CN" sz="2400">
                  <a:latin typeface="Microsoft JhengHei Light" panose="020B0304030504040204" pitchFamily="34" charset="-120"/>
                  <a:ea typeface="Microsoft JhengHei Light" panose="020B0304030504040204" pitchFamily="34" charset="-120"/>
                </a:rPr>
                <a:t>6</a:t>
              </a:r>
              <a:r>
                <a:rPr lang="zh-CN" altLang="en-US" sz="2400">
                  <a:latin typeface="Microsoft JhengHei Light" panose="020B0304030504040204" pitchFamily="34" charset="-120"/>
                  <a:ea typeface="Microsoft JhengHei Light" panose="020B0304030504040204" pitchFamily="34" charset="-120"/>
                </a:rPr>
                <a:t>月</a:t>
              </a:r>
              <a:endParaRPr lang="en-US" altLang="zh-CN" sz="2400">
                <a:latin typeface="Microsoft JhengHei Light" panose="020B0304030504040204" pitchFamily="34" charset="-120"/>
                <a:ea typeface="Microsoft JhengHei Light" panose="020B0304030504040204" pitchFamily="34" charset="-120"/>
              </a:endParaRPr>
            </a:p>
            <a:p>
              <a:r>
                <a:rPr lang="en-US" altLang="zh-CN" sz="1400">
                  <a:latin typeface="Microsoft JhengHei Light" panose="020B0304030504040204" pitchFamily="34" charset="-120"/>
                  <a:ea typeface="Microsoft JhengHei Light" panose="020B0304030504040204" pitchFamily="34" charset="-120"/>
                </a:rPr>
                <a:t>text-davinci-003</a:t>
              </a:r>
            </a:p>
          </p:txBody>
        </p:sp>
        <p:sp>
          <p:nvSpPr>
            <p:cNvPr id="55" name="Title 1">
              <a:extLst>
                <a:ext uri="{FF2B5EF4-FFF2-40B4-BE49-F238E27FC236}">
                  <a16:creationId xmlns:a16="http://schemas.microsoft.com/office/drawing/2014/main" id="{9CABBB90-27AA-F346-A724-F5DA374DF962}"/>
                </a:ext>
              </a:extLst>
            </p:cNvPr>
            <p:cNvSpPr txBox="1">
              <a:spLocks/>
            </p:cNvSpPr>
            <p:nvPr/>
          </p:nvSpPr>
          <p:spPr>
            <a:xfrm>
              <a:off x="9643472" y="3080824"/>
              <a:ext cx="2121512" cy="45556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1050">
                  <a:solidFill>
                    <a:schemeClr val="tx1"/>
                  </a:solidFill>
                  <a:latin typeface="Microsoft JhengHei Light" panose="020B0304030504040204" pitchFamily="34" charset="-120"/>
                  <a:ea typeface="Microsoft JhengHei Light" panose="020B0304030504040204" pitchFamily="34" charset="-120"/>
                </a:rPr>
                <a:t>GPT</a:t>
              </a:r>
              <a:r>
                <a:rPr lang="zh-CN" altLang="en-US" sz="1050">
                  <a:solidFill>
                    <a:schemeClr val="tx1"/>
                  </a:solidFill>
                  <a:latin typeface="Microsoft JhengHei Light" panose="020B0304030504040204" pitchFamily="34" charset="-120"/>
                  <a:ea typeface="Microsoft JhengHei Light" panose="020B0304030504040204" pitchFamily="34" charset="-120"/>
                </a:rPr>
                <a:t>模型具备一定的真实世界知识储备，基本常识和概念（世界观）</a:t>
              </a:r>
            </a:p>
          </p:txBody>
        </p:sp>
      </p:grpSp>
      <p:grpSp>
        <p:nvGrpSpPr>
          <p:cNvPr id="3" name="Group 2">
            <a:extLst>
              <a:ext uri="{FF2B5EF4-FFF2-40B4-BE49-F238E27FC236}">
                <a16:creationId xmlns:a16="http://schemas.microsoft.com/office/drawing/2014/main" id="{42C52B20-363A-9437-31FE-42921247CE21}"/>
              </a:ext>
            </a:extLst>
          </p:cNvPr>
          <p:cNvGrpSpPr/>
          <p:nvPr/>
        </p:nvGrpSpPr>
        <p:grpSpPr>
          <a:xfrm>
            <a:off x="4237119" y="2115694"/>
            <a:ext cx="918941" cy="1313306"/>
            <a:chOff x="4237119" y="2115694"/>
            <a:chExt cx="918941" cy="1313306"/>
          </a:xfrm>
        </p:grpSpPr>
        <p:cxnSp>
          <p:nvCxnSpPr>
            <p:cNvPr id="29" name="Straight Arrow Connector 28">
              <a:extLst>
                <a:ext uri="{FF2B5EF4-FFF2-40B4-BE49-F238E27FC236}">
                  <a16:creationId xmlns:a16="http://schemas.microsoft.com/office/drawing/2014/main" id="{8CAA5CDA-0E82-C3F2-390A-62047F162B8C}"/>
                </a:ext>
              </a:extLst>
            </p:cNvPr>
            <p:cNvCxnSpPr>
              <a:cxnSpLocks/>
              <a:endCxn id="7" idx="2"/>
            </p:cNvCxnSpPr>
            <p:nvPr/>
          </p:nvCxnSpPr>
          <p:spPr>
            <a:xfrm flipH="1" flipV="1">
              <a:off x="4696590" y="2115694"/>
              <a:ext cx="6349" cy="1313306"/>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8825810-3B4E-9F81-F4E8-86704722BF94}"/>
                </a:ext>
              </a:extLst>
            </p:cNvPr>
            <p:cNvSpPr txBox="1">
              <a:spLocks/>
            </p:cNvSpPr>
            <p:nvPr/>
          </p:nvSpPr>
          <p:spPr>
            <a:xfrm>
              <a:off x="4237119" y="2393588"/>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4" name="Group 3">
            <a:extLst>
              <a:ext uri="{FF2B5EF4-FFF2-40B4-BE49-F238E27FC236}">
                <a16:creationId xmlns:a16="http://schemas.microsoft.com/office/drawing/2014/main" id="{89A50FC6-7F13-5921-3D15-37B82B2AB1B6}"/>
              </a:ext>
            </a:extLst>
          </p:cNvPr>
          <p:cNvGrpSpPr/>
          <p:nvPr/>
        </p:nvGrpSpPr>
        <p:grpSpPr>
          <a:xfrm>
            <a:off x="4702939" y="371180"/>
            <a:ext cx="1899139" cy="623615"/>
            <a:chOff x="4702939" y="371180"/>
            <a:chExt cx="1899139" cy="623615"/>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0"/>
            </p:cNvCxnSpPr>
            <p:nvPr/>
          </p:nvCxnSpPr>
          <p:spPr>
            <a:xfrm rot="5400000" flipH="1" flipV="1">
              <a:off x="5646159" y="38875"/>
              <a:ext cx="12700" cy="1899139"/>
            </a:xfrm>
            <a:prstGeom prst="curvedConnector3">
              <a:avLst>
                <a:gd name="adj1" fmla="val 372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C416A96D-9567-470B-5084-9FCE03ACBA09}"/>
                </a:ext>
              </a:extLst>
            </p:cNvPr>
            <p:cNvSpPr txBox="1">
              <a:spLocks/>
            </p:cNvSpPr>
            <p:nvPr/>
          </p:nvSpPr>
          <p:spPr>
            <a:xfrm>
              <a:off x="5399148" y="371180"/>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0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5" name="Group 4">
            <a:extLst>
              <a:ext uri="{FF2B5EF4-FFF2-40B4-BE49-F238E27FC236}">
                <a16:creationId xmlns:a16="http://schemas.microsoft.com/office/drawing/2014/main" id="{CF52C7F8-764E-5AED-4C45-1CCD088CC099}"/>
              </a:ext>
            </a:extLst>
          </p:cNvPr>
          <p:cNvGrpSpPr/>
          <p:nvPr/>
        </p:nvGrpSpPr>
        <p:grpSpPr>
          <a:xfrm>
            <a:off x="4702940" y="504121"/>
            <a:ext cx="3798278" cy="490673"/>
            <a:chOff x="4702940" y="504121"/>
            <a:chExt cx="3798278" cy="490673"/>
          </a:xfrm>
        </p:grpSpPr>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0"/>
            </p:cNvCxnSpPr>
            <p:nvPr/>
          </p:nvCxnSpPr>
          <p:spPr>
            <a:xfrm rot="5400000" flipH="1" flipV="1">
              <a:off x="6595729" y="-910695"/>
              <a:ext cx="12700" cy="3798278"/>
            </a:xfrm>
            <a:prstGeom prst="curvedConnector3">
              <a:avLst>
                <a:gd name="adj1" fmla="val 270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A3AAB407-8F32-7FF5-2F89-F8271461BB50}"/>
                </a:ext>
              </a:extLst>
            </p:cNvPr>
            <p:cNvSpPr txBox="1">
              <a:spLocks/>
            </p:cNvSpPr>
            <p:nvPr/>
          </p:nvSpPr>
          <p:spPr>
            <a:xfrm>
              <a:off x="6671352" y="504121"/>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8" name="Group 7">
            <a:extLst>
              <a:ext uri="{FF2B5EF4-FFF2-40B4-BE49-F238E27FC236}">
                <a16:creationId xmlns:a16="http://schemas.microsoft.com/office/drawing/2014/main" id="{7D3B6A10-51B1-88E2-7211-E657206731B6}"/>
              </a:ext>
            </a:extLst>
          </p:cNvPr>
          <p:cNvGrpSpPr/>
          <p:nvPr/>
        </p:nvGrpSpPr>
        <p:grpSpPr>
          <a:xfrm>
            <a:off x="1099547" y="1196382"/>
            <a:ext cx="1754978" cy="2120424"/>
            <a:chOff x="1099547" y="1196382"/>
            <a:chExt cx="1754978" cy="2120424"/>
          </a:xfrm>
        </p:grpSpPr>
        <p:sp>
          <p:nvSpPr>
            <p:cNvPr id="53" name="Title 1">
              <a:extLst>
                <a:ext uri="{FF2B5EF4-FFF2-40B4-BE49-F238E27FC236}">
                  <a16:creationId xmlns:a16="http://schemas.microsoft.com/office/drawing/2014/main" id="{41ED4BD4-4D5E-9DE2-6B1C-160A455017AB}"/>
                </a:ext>
              </a:extLst>
            </p:cNvPr>
            <p:cNvSpPr txBox="1">
              <a:spLocks/>
            </p:cNvSpPr>
            <p:nvPr/>
          </p:nvSpPr>
          <p:spPr>
            <a:xfrm>
              <a:off x="1099547" y="1196382"/>
              <a:ext cx="1754978"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预训练模型家族</a:t>
              </a:r>
            </a:p>
            <a:p>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俗称大模型</a:t>
              </a:r>
              <a:r>
                <a:rPr lang="en-US" altLang="zh-CN" sz="1100">
                  <a:solidFill>
                    <a:schemeClr val="tx1"/>
                  </a:solidFill>
                  <a:latin typeface="Microsoft JhengHei Light" panose="020B0304030504040204" pitchFamily="34" charset="-120"/>
                  <a:ea typeface="Microsoft JhengHei Light" panose="020B0304030504040204" pitchFamily="34" charset="-120"/>
                </a:rPr>
                <a:t>)</a:t>
              </a:r>
              <a:endParaRPr lang="en-US" sz="1100">
                <a:solidFill>
                  <a:schemeClr val="tx1"/>
                </a:solidFill>
                <a:latin typeface="Microsoft JhengHei Light" panose="020B0304030504040204" pitchFamily="34" charset="-120"/>
                <a:ea typeface="Microsoft JhengHei Light" panose="020B0304030504040204" pitchFamily="34" charset="-120"/>
              </a:endParaRPr>
            </a:p>
          </p:txBody>
        </p:sp>
        <p:cxnSp>
          <p:nvCxnSpPr>
            <p:cNvPr id="73" name="Straight Arrow Connector 72">
              <a:extLst>
                <a:ext uri="{FF2B5EF4-FFF2-40B4-BE49-F238E27FC236}">
                  <a16:creationId xmlns:a16="http://schemas.microsoft.com/office/drawing/2014/main" id="{FB255175-44A4-8331-DDD4-633118D113D5}"/>
                </a:ext>
              </a:extLst>
            </p:cNvPr>
            <p:cNvCxnSpPr>
              <a:cxnSpLocks/>
            </p:cNvCxnSpPr>
            <p:nvPr/>
          </p:nvCxnSpPr>
          <p:spPr>
            <a:xfrm flipV="1">
              <a:off x="1957306" y="1968063"/>
              <a:ext cx="0" cy="1348743"/>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Google Shape;507;p43">
            <a:extLst>
              <a:ext uri="{FF2B5EF4-FFF2-40B4-BE49-F238E27FC236}">
                <a16:creationId xmlns:a16="http://schemas.microsoft.com/office/drawing/2014/main" id="{D3285AD5-C115-2388-7011-EC48C2D99D74}"/>
              </a:ext>
            </a:extLst>
          </p:cNvPr>
          <p:cNvSpPr txBox="1"/>
          <p:nvPr/>
        </p:nvSpPr>
        <p:spPr>
          <a:xfrm>
            <a:off x="3900478" y="7023151"/>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Tree>
    <p:extLst>
      <p:ext uri="{BB962C8B-B14F-4D97-AF65-F5344CB8AC3E}">
        <p14:creationId xmlns:p14="http://schemas.microsoft.com/office/powerpoint/2010/main" val="3686949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ppt_x</p:attrName>
                                        </p:attrNameLst>
                                      </p:cBhvr>
                                      <p:tavLst>
                                        <p:tav tm="0">
                                          <p:val>
                                            <p:strVal val="#ppt_x"/>
                                          </p:val>
                                        </p:tav>
                                        <p:tav tm="100000">
                                          <p:val>
                                            <p:strVal val="#ppt_x"/>
                                          </p:val>
                                        </p:tav>
                                      </p:tavLst>
                                    </p:anim>
                                    <p:anim calcmode="lin" valueType="num">
                                      <p:cBhvr>
                                        <p:cTn id="14" dur="2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2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animBg="1"/>
      <p:bldP spid="9" grpId="0" animBg="1"/>
      <p:bldP spid="1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4AA2-5910-DCF6-580C-E642C0C5BE0D}"/>
              </a:ext>
            </a:extLst>
          </p:cNvPr>
          <p:cNvSpPr txBox="1">
            <a:spLocks/>
          </p:cNvSpPr>
          <p:nvPr/>
        </p:nvSpPr>
        <p:spPr>
          <a:xfrm>
            <a:off x="988895" y="704849"/>
            <a:ext cx="4721256" cy="66814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en-US" altLang="zh-CN" sz="3200">
                <a:latin typeface="Microsoft JhengHei Light" panose="020B0304030504040204" pitchFamily="34" charset="-120"/>
                <a:ea typeface="Microsoft JhengHei Light" panose="020B0304030504040204" pitchFamily="34" charset="-120"/>
              </a:rPr>
              <a:t>Open AI </a:t>
            </a:r>
            <a:r>
              <a:rPr lang="zh-CN" altLang="en-US" sz="3200">
                <a:latin typeface="Microsoft JhengHei Light" panose="020B0304030504040204" pitchFamily="34" charset="-120"/>
                <a:ea typeface="Microsoft JhengHei Light" panose="020B0304030504040204" pitchFamily="34" charset="-120"/>
              </a:rPr>
              <a:t>它不是</a:t>
            </a:r>
            <a:r>
              <a:rPr lang="en-US" altLang="zh-CN" sz="3200">
                <a:latin typeface="Microsoft JhengHei Light" panose="020B0304030504040204" pitchFamily="34" charset="-120"/>
                <a:ea typeface="Microsoft JhengHei Light" panose="020B0304030504040204" pitchFamily="34" charset="-120"/>
              </a:rPr>
              <a:t>…</a:t>
            </a:r>
            <a:endParaRPr lang="en-US" sz="3200">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7479515" y="4365244"/>
            <a:ext cx="1592222" cy="977899"/>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925283" y="2123696"/>
            <a:ext cx="2081498" cy="1127250"/>
          </a:xfrm>
          <a:prstGeom prst="rect">
            <a:avLst/>
          </a:prstGeom>
          <a:solidFill>
            <a:srgbClr val="050060">
              <a:alpha val="17880"/>
            </a:srgbClr>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altLang="zh-CN" sz="1400" kern="0" err="1">
                <a:solidFill>
                  <a:srgbClr val="FFFFFF"/>
                </a:solidFill>
                <a:latin typeface="Microsoft JhengHei Light" panose="020B0304030504040204" pitchFamily="34" charset="-120"/>
                <a:ea typeface="Microsoft JhengHei Light" panose="020B0304030504040204" pitchFamily="34" charset="-120"/>
                <a:sym typeface="Muli"/>
              </a:rPr>
              <a:t>ChatGPT</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rgbClr val="D59DFF"/>
                </a:solidFill>
                <a:latin typeface="Microsoft JhengHei Light" panose="020B0304030504040204" pitchFamily="34" charset="-120"/>
                <a:ea typeface="Microsoft JhengHei Light" panose="020B0304030504040204" pitchFamily="34" charset="-120"/>
                <a:sym typeface="Muli"/>
              </a:rPr>
              <a:t>优化问题解答和对话形式输出</a:t>
            </a: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8470528" y="2123695"/>
            <a:ext cx="2131318" cy="1127250"/>
          </a:xfrm>
          <a:prstGeom prst="rect">
            <a:avLst/>
          </a:prstGeom>
          <a:solidFill>
            <a:srgbClr val="050060">
              <a:alpha val="17880"/>
            </a:srgbClr>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DALL-E</a:t>
            </a:r>
            <a:endParaRPr lang="ja-JP" altLang="en-US" sz="14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rgbClr val="D59DFF"/>
                </a:solidFill>
                <a:latin typeface="Microsoft JhengHei Light" panose="020B0304030504040204" pitchFamily="34" charset="-120"/>
                <a:ea typeface="Microsoft JhengHei Light" panose="020B0304030504040204" pitchFamily="34" charset="-120"/>
                <a:sym typeface="Muli"/>
              </a:rPr>
              <a:t>优化</a:t>
            </a:r>
            <a:r>
              <a:rPr lang="en-US" altLang="zh-CN" sz="1000" kern="0">
                <a:solidFill>
                  <a:srgbClr val="D59DFF"/>
                </a:solidFill>
                <a:latin typeface="Microsoft JhengHei Light" panose="020B0304030504040204" pitchFamily="34" charset="-120"/>
                <a:ea typeface="Microsoft JhengHei Light" panose="020B0304030504040204" pitchFamily="34" charset="-120"/>
                <a:sym typeface="Muli"/>
              </a:rPr>
              <a:t>RGB</a:t>
            </a:r>
            <a:r>
              <a:rPr lang="zh-CN" altLang="en-US" sz="1000" kern="0">
                <a:solidFill>
                  <a:srgbClr val="D59DFF"/>
                </a:solidFill>
                <a:latin typeface="Microsoft JhengHei Light" panose="020B0304030504040204" pitchFamily="34" charset="-120"/>
                <a:ea typeface="Microsoft JhengHei Light" panose="020B0304030504040204" pitchFamily="34" charset="-120"/>
                <a:sym typeface="Muli"/>
              </a:rPr>
              <a:t>三原色输出</a:t>
            </a:r>
          </a:p>
        </p:txBody>
      </p:sp>
      <p:sp>
        <p:nvSpPr>
          <p:cNvPr id="24" name="Title 1">
            <a:extLst>
              <a:ext uri="{FF2B5EF4-FFF2-40B4-BE49-F238E27FC236}">
                <a16:creationId xmlns:a16="http://schemas.microsoft.com/office/drawing/2014/main" id="{8AE7AEBB-6770-69AF-CCF7-029B90A474FA}"/>
              </a:ext>
            </a:extLst>
          </p:cNvPr>
          <p:cNvSpPr txBox="1">
            <a:spLocks/>
          </p:cNvSpPr>
          <p:nvPr/>
        </p:nvSpPr>
        <p:spPr>
          <a:xfrm>
            <a:off x="996042" y="2123694"/>
            <a:ext cx="3944258" cy="306552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en-US" altLang="zh-CN" sz="1400" dirty="0">
                <a:solidFill>
                  <a:schemeClr val="tx1"/>
                </a:solidFill>
                <a:latin typeface="Microsoft JhengHei Light" panose="020B0304030504040204" pitchFamily="34" charset="-120"/>
                <a:ea typeface="Microsoft JhengHei Light" panose="020B0304030504040204" pitchFamily="34" charset="-120"/>
              </a:rPr>
              <a:t>Chat GPT</a:t>
            </a:r>
            <a:r>
              <a:rPr lang="zh-CN" altLang="en-US" sz="1400" b="1" dirty="0">
                <a:latin typeface="Microsoft JhengHei Light" panose="020B0304030504040204" pitchFamily="34" charset="-120"/>
                <a:ea typeface="Microsoft JhengHei Light" panose="020B0304030504040204" pitchFamily="34" charset="-120"/>
              </a:rPr>
              <a:t>不是</a:t>
            </a:r>
            <a:r>
              <a:rPr lang="en-US" altLang="zh-CN" sz="1400" dirty="0" err="1">
                <a:solidFill>
                  <a:schemeClr val="tx1"/>
                </a:solidFill>
                <a:latin typeface="Microsoft JhengHei Light" panose="020B0304030504040204" pitchFamily="34" charset="-120"/>
                <a:ea typeface="Microsoft JhengHei Light" panose="020B0304030504040204" pitchFamily="34" charset="-120"/>
              </a:rPr>
              <a:t>OpenAI</a:t>
            </a:r>
            <a:r>
              <a:rPr lang="zh-CN" altLang="en-US" sz="1400" dirty="0">
                <a:solidFill>
                  <a:schemeClr val="tx1"/>
                </a:solidFill>
                <a:latin typeface="Microsoft JhengHei Light" panose="020B0304030504040204" pitchFamily="34" charset="-120"/>
                <a:ea typeface="Microsoft JhengHei Light" panose="020B0304030504040204" pitchFamily="34" charset="-120"/>
              </a:rPr>
              <a:t> 提供的商业服务，它和 </a:t>
            </a:r>
            <a:r>
              <a:rPr lang="en-US" altLang="zh-CN" sz="1400" dirty="0">
                <a:solidFill>
                  <a:schemeClr val="tx1"/>
                </a:solidFill>
                <a:latin typeface="Microsoft JhengHei Light" panose="020B0304030504040204" pitchFamily="34" charset="-120"/>
                <a:ea typeface="Microsoft JhengHei Light" panose="020B0304030504040204" pitchFamily="34" charset="-120"/>
              </a:rPr>
              <a:t>DALL-E </a:t>
            </a:r>
            <a:r>
              <a:rPr lang="zh-CN" altLang="en-US" sz="1400" dirty="0">
                <a:solidFill>
                  <a:schemeClr val="tx1"/>
                </a:solidFill>
                <a:latin typeface="Microsoft JhengHei Light" panose="020B0304030504040204" pitchFamily="34" charset="-120"/>
                <a:ea typeface="Microsoft JhengHei Light" panose="020B0304030504040204" pitchFamily="34" charset="-120"/>
              </a:rPr>
              <a:t>是以</a:t>
            </a:r>
            <a:r>
              <a:rPr lang="en-US" altLang="zh-CN" sz="1400" dirty="0">
                <a:solidFill>
                  <a:schemeClr val="tx1"/>
                </a:solidFill>
                <a:latin typeface="Microsoft JhengHei Light" panose="020B0304030504040204" pitchFamily="34" charset="-120"/>
                <a:ea typeface="Microsoft JhengHei Light" panose="020B0304030504040204" pitchFamily="34" charset="-120"/>
              </a:rPr>
              <a:t>GPT3.5</a:t>
            </a:r>
            <a:r>
              <a:rPr lang="zh-CN" altLang="en-US" sz="1400" dirty="0">
                <a:solidFill>
                  <a:schemeClr val="tx1"/>
                </a:solidFill>
                <a:latin typeface="Microsoft JhengHei Light" panose="020B0304030504040204" pitchFamily="34" charset="-120"/>
                <a:ea typeface="Microsoft JhengHei Light" panose="020B0304030504040204" pitchFamily="34" charset="-120"/>
              </a:rPr>
              <a:t>为基础衍生出来的应用，目的用来展示</a:t>
            </a:r>
            <a:r>
              <a:rPr lang="en-US" altLang="zh-CN" sz="1400" dirty="0">
                <a:solidFill>
                  <a:schemeClr val="tx1"/>
                </a:solidFill>
                <a:latin typeface="Microsoft JhengHei Light" panose="020B0304030504040204" pitchFamily="34" charset="-120"/>
                <a:ea typeface="Microsoft JhengHei Light" panose="020B0304030504040204" pitchFamily="34" charset="-120"/>
              </a:rPr>
              <a:t>GPT</a:t>
            </a:r>
            <a:r>
              <a:rPr lang="zh-CN" altLang="en-US" sz="1400" dirty="0">
                <a:solidFill>
                  <a:schemeClr val="tx1"/>
                </a:solidFill>
                <a:latin typeface="Microsoft JhengHei Light" panose="020B0304030504040204" pitchFamily="34" charset="-120"/>
                <a:ea typeface="Microsoft JhengHei Light" panose="020B0304030504040204" pitchFamily="34" charset="-120"/>
              </a:rPr>
              <a:t>可以做到什么程度</a:t>
            </a: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400" dirty="0">
                <a:solidFill>
                  <a:schemeClr val="tx1"/>
                </a:solidFill>
                <a:latin typeface="Microsoft JhengHei Light" panose="020B0304030504040204" pitchFamily="34" charset="-120"/>
                <a:ea typeface="Microsoft JhengHei Light" panose="020B0304030504040204" pitchFamily="34" charset="-120"/>
              </a:rPr>
              <a:t>它不是模型服务，不能直接售卖</a:t>
            </a: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400" dirty="0">
                <a:solidFill>
                  <a:schemeClr val="tx1"/>
                </a:solidFill>
                <a:latin typeface="Microsoft JhengHei Light" panose="020B0304030504040204" pitchFamily="34" charset="-120"/>
                <a:ea typeface="Microsoft JhengHei Light" panose="020B0304030504040204" pitchFamily="34" charset="-120"/>
              </a:rPr>
              <a:t>后续微软会有对应服务推出，为</a:t>
            </a:r>
            <a:r>
              <a:rPr lang="en-US" altLang="zh-CN" sz="1400" dirty="0" err="1">
                <a:solidFill>
                  <a:schemeClr val="tx1"/>
                </a:solidFill>
                <a:latin typeface="Microsoft JhengHei Light" panose="020B0304030504040204" pitchFamily="34" charset="-120"/>
                <a:ea typeface="Microsoft JhengHei Light" panose="020B0304030504040204" pitchFamily="34" charset="-120"/>
              </a:rPr>
              <a:t>ChatGPT</a:t>
            </a:r>
            <a:r>
              <a:rPr lang="zh-CN" altLang="en-US" sz="1400" dirty="0">
                <a:solidFill>
                  <a:schemeClr val="tx1"/>
                </a:solidFill>
                <a:latin typeface="Microsoft JhengHei Light" panose="020B0304030504040204" pitchFamily="34" charset="-120"/>
                <a:ea typeface="Microsoft JhengHei Light" panose="020B0304030504040204" pitchFamily="34" charset="-120"/>
              </a:rPr>
              <a:t>和 </a:t>
            </a:r>
            <a:r>
              <a:rPr lang="en-US" altLang="zh-CN" sz="1400" dirty="0">
                <a:latin typeface="Microsoft JhengHei Light" panose="020B0304030504040204" pitchFamily="34" charset="-120"/>
                <a:ea typeface="Microsoft JhengHei Light" panose="020B0304030504040204" pitchFamily="34" charset="-120"/>
              </a:rPr>
              <a:t>Enterprise </a:t>
            </a:r>
            <a:r>
              <a:rPr lang="en-US" altLang="zh-CN" sz="1400" dirty="0" err="1">
                <a:latin typeface="Microsoft JhengHei Light" panose="020B0304030504040204" pitchFamily="34" charset="-120"/>
                <a:ea typeface="Microsoft JhengHei Light" panose="020B0304030504040204" pitchFamily="34" charset="-120"/>
              </a:rPr>
              <a:t>ChatGPT</a:t>
            </a:r>
            <a:endParaRPr lang="ja-JP" altLang="en-US" sz="1400">
              <a:latin typeface="Microsoft JhengHei Light" panose="020B0304030504040204" pitchFamily="34" charset="-120"/>
              <a:ea typeface="Microsoft JhengHei Light" panose="020B0304030504040204" pitchFamily="34" charset="-120"/>
            </a:endParaRPr>
          </a:p>
        </p:txBody>
      </p:sp>
      <p:grpSp>
        <p:nvGrpSpPr>
          <p:cNvPr id="13" name="Group 12">
            <a:extLst>
              <a:ext uri="{FF2B5EF4-FFF2-40B4-BE49-F238E27FC236}">
                <a16:creationId xmlns:a16="http://schemas.microsoft.com/office/drawing/2014/main" id="{C6F3D80C-A60E-B60A-5CC0-46357F2C02A2}"/>
              </a:ext>
            </a:extLst>
          </p:cNvPr>
          <p:cNvGrpSpPr/>
          <p:nvPr/>
        </p:nvGrpSpPr>
        <p:grpSpPr>
          <a:xfrm>
            <a:off x="6966032" y="3250946"/>
            <a:ext cx="2570155" cy="3607054"/>
            <a:chOff x="6966032" y="3250946"/>
            <a:chExt cx="2570155" cy="3607054"/>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2"/>
            </p:cNvCxnSpPr>
            <p:nvPr/>
          </p:nvCxnSpPr>
          <p:spPr>
            <a:xfrm rot="16200000" flipV="1">
              <a:off x="7063680" y="3153298"/>
              <a:ext cx="1114298" cy="1309594"/>
            </a:xfrm>
            <a:prstGeom prst="curvedConnector3">
              <a:avLst>
                <a:gd name="adj1" fmla="val 5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2"/>
            </p:cNvCxnSpPr>
            <p:nvPr/>
          </p:nvCxnSpPr>
          <p:spPr>
            <a:xfrm rot="5400000" flipH="1" flipV="1">
              <a:off x="8348757" y="3177815"/>
              <a:ext cx="1114299" cy="1260561"/>
            </a:xfrm>
            <a:prstGeom prst="curvedConnector3">
              <a:avLst>
                <a:gd name="adj1" fmla="val 5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1AEAF95-B891-70A1-8249-061BCB3E2F30}"/>
                </a:ext>
              </a:extLst>
            </p:cNvPr>
            <p:cNvCxnSpPr>
              <a:cxnSpLocks/>
            </p:cNvCxnSpPr>
            <p:nvPr/>
          </p:nvCxnSpPr>
          <p:spPr>
            <a:xfrm flipH="1" flipV="1">
              <a:off x="8315303" y="5343143"/>
              <a:ext cx="3175" cy="1514857"/>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2C20D3E-7B29-F1E4-20B2-43E2930E1B74}"/>
                </a:ext>
              </a:extLst>
            </p:cNvPr>
            <p:cNvSpPr txBox="1">
              <a:spLocks/>
            </p:cNvSpPr>
            <p:nvPr/>
          </p:nvSpPr>
          <p:spPr>
            <a:xfrm>
              <a:off x="7855832" y="5959836"/>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spTree>
    <p:extLst>
      <p:ext uri="{BB962C8B-B14F-4D97-AF65-F5344CB8AC3E}">
        <p14:creationId xmlns:p14="http://schemas.microsoft.com/office/powerpoint/2010/main" val="31370364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zh-Hans" dirty="0">
                <a:solidFill>
                  <a:srgbClr val="50E6FF"/>
                </a:solidFill>
              </a:rPr>
              <a:t>GPT-3</a:t>
            </a:r>
          </a:p>
        </p:txBody>
      </p:sp>
      <p:sp>
        <p:nvSpPr>
          <p:cNvPr id="8" name="Rectangle 7">
            <a:extLst>
              <a:ext uri="{FF2B5EF4-FFF2-40B4-BE49-F238E27FC236}">
                <a16:creationId xmlns:a16="http://schemas.microsoft.com/office/drawing/2014/main" id="{4F729A6D-12AE-C918-5F68-31CEBC6A5A8C}"/>
              </a:ext>
            </a:extLst>
          </p:cNvPr>
          <p:cNvSpPr/>
          <p:nvPr/>
        </p:nvSpPr>
        <p:spPr>
          <a:xfrm>
            <a:off x="427516" y="1324180"/>
            <a:ext cx="10861712" cy="516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zh-Hans" altLang="en-US" sz="2200" dirty="0">
                <a:latin typeface="微软雅黑" panose="020B0503020204020204" pitchFamily="34" charset="-122"/>
                <a:ea typeface="微软雅黑" panose="020B0503020204020204" pitchFamily="34" charset="-122"/>
                <a:cs typeface="+mn-lt"/>
              </a:rPr>
              <a:t>第三代生</a:t>
            </a:r>
            <a:r>
              <a:rPr lang="zh-Hans" sz="2200" dirty="0">
                <a:latin typeface="微软雅黑" panose="020B0503020204020204" pitchFamily="34" charset="-122"/>
                <a:ea typeface="微软雅黑" panose="020B0503020204020204" pitchFamily="34" charset="-122"/>
                <a:cs typeface="+mn-lt"/>
              </a:rPr>
              <a:t>成式预训练</a:t>
            </a:r>
            <a:r>
              <a:rPr lang="en-US" altLang="zh-Hans" sz="2200" dirty="0">
                <a:latin typeface="微软雅黑" panose="020B0503020204020204" pitchFamily="34" charset="-122"/>
                <a:ea typeface="微软雅黑" panose="020B0503020204020204" pitchFamily="34" charset="-122"/>
                <a:cs typeface="+mn-lt"/>
              </a:rPr>
              <a:t>Transformer</a:t>
            </a:r>
            <a:r>
              <a:rPr lang="zh-Hans" sz="2200" dirty="0">
                <a:latin typeface="微软雅黑" panose="020B0503020204020204" pitchFamily="34" charset="-122"/>
                <a:ea typeface="微软雅黑" panose="020B0503020204020204" pitchFamily="34" charset="-122"/>
                <a:cs typeface="+mn-lt"/>
              </a:rPr>
              <a:t>模型</a:t>
            </a:r>
            <a:r>
              <a:rPr lang="en-US" altLang="zh-Hans" sz="2200" dirty="0">
                <a:latin typeface="微软雅黑" panose="020B0503020204020204" pitchFamily="34" charset="-122"/>
                <a:ea typeface="微软雅黑" panose="020B0503020204020204" pitchFamily="34" charset="-122"/>
                <a:cs typeface="+mn-lt"/>
              </a:rPr>
              <a:t>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3</a:t>
            </a:r>
            <a:r>
              <a:rPr lang="en-US" altLang="zh-CN" sz="2200" baseline="30000" dirty="0">
                <a:latin typeface="微软雅黑" panose="020B0503020204020204" pitchFamily="34" charset="-122"/>
                <a:ea typeface="微软雅黑" panose="020B0503020204020204" pitchFamily="34" charset="-122"/>
                <a:cs typeface="+mn-lt"/>
              </a:rPr>
              <a:t>rd</a:t>
            </a:r>
            <a:r>
              <a:rPr lang="en-US" altLang="zh-CN" sz="2200" dirty="0">
                <a:latin typeface="微软雅黑" panose="020B0503020204020204" pitchFamily="34" charset="-122"/>
                <a:ea typeface="微软雅黑" panose="020B0503020204020204" pitchFamily="34" charset="-122"/>
                <a:cs typeface="+mn-lt"/>
              </a:rPr>
              <a:t> generation of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G</a:t>
            </a:r>
            <a:r>
              <a:rPr lang="en-US" altLang="zh-CN" sz="2200" dirty="0">
                <a:latin typeface="微软雅黑" panose="020B0503020204020204" pitchFamily="34" charset="-122"/>
                <a:ea typeface="微软雅黑" panose="020B0503020204020204" pitchFamily="34" charset="-122"/>
                <a:cs typeface="+mn-lt"/>
              </a:rPr>
              <a:t>enerative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P</a:t>
            </a:r>
            <a:r>
              <a:rPr lang="en-US" altLang="zh-CN" sz="2200" dirty="0">
                <a:latin typeface="微软雅黑" panose="020B0503020204020204" pitchFamily="34" charset="-122"/>
                <a:ea typeface="微软雅黑" panose="020B0503020204020204" pitchFamily="34" charset="-122"/>
                <a:cs typeface="+mn-lt"/>
              </a:rPr>
              <a:t>re-</a:t>
            </a:r>
            <a:r>
              <a:rPr lang="en-US" altLang="zh-CN" sz="2200" u="sng" dirty="0">
                <a:solidFill>
                  <a:schemeClr val="accent4"/>
                </a:solidFill>
                <a:latin typeface="微软雅黑" panose="020B0503020204020204" pitchFamily="34" charset="-122"/>
                <a:ea typeface="微软雅黑" panose="020B0503020204020204" pitchFamily="34" charset="-122"/>
                <a:cs typeface="+mn-lt"/>
              </a:rPr>
              <a:t>T</a:t>
            </a:r>
            <a:r>
              <a:rPr lang="en-US" altLang="zh-CN" sz="2200" dirty="0">
                <a:latin typeface="微软雅黑" panose="020B0503020204020204" pitchFamily="34" charset="-122"/>
                <a:ea typeface="微软雅黑" panose="020B0503020204020204" pitchFamily="34" charset="-122"/>
                <a:cs typeface="+mn-lt"/>
              </a:rPr>
              <a:t>rained transformer model)</a:t>
            </a:r>
            <a:endParaRPr lang="en-U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自回归语言模型，本质上是生成式的，即</a:t>
            </a:r>
            <a:r>
              <a:rPr lang="zh-CN" altLang="en-US" sz="2200" dirty="0">
                <a:latin typeface="微软雅黑" panose="020B0503020204020204" pitchFamily="34" charset="-122"/>
                <a:ea typeface="微软雅黑" panose="020B0503020204020204" pitchFamily="34" charset="-122"/>
                <a:cs typeface="+mn-lt"/>
              </a:rPr>
              <a:t>持续</a:t>
            </a:r>
            <a:r>
              <a:rPr lang="zh-Hans" sz="2200" dirty="0">
                <a:latin typeface="微软雅黑" panose="020B0503020204020204" pitchFamily="34" charset="-122"/>
                <a:ea typeface="微软雅黑" panose="020B0503020204020204" pitchFamily="34" charset="-122"/>
                <a:cs typeface="+mn-lt"/>
              </a:rPr>
              <a:t>从先前生成的令牌生成文本</a:t>
            </a:r>
            <a:endParaRPr lang="en-US" altLang="zh-Han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175</a:t>
            </a:r>
            <a:r>
              <a:rPr lang="en-US" altLang="zh-Hans" sz="2200" dirty="0">
                <a:latin typeface="微软雅黑" panose="020B0503020204020204" pitchFamily="34" charset="-122"/>
                <a:ea typeface="微软雅黑" panose="020B0503020204020204" pitchFamily="34" charset="-122"/>
                <a:cs typeface="+mn-lt"/>
              </a:rPr>
              <a:t>0</a:t>
            </a:r>
            <a:r>
              <a:rPr lang="zh-CN" altLang="en-US" sz="2200" dirty="0">
                <a:latin typeface="微软雅黑" panose="020B0503020204020204" pitchFamily="34" charset="-122"/>
                <a:ea typeface="微软雅黑" panose="020B0503020204020204" pitchFamily="34" charset="-122"/>
                <a:cs typeface="+mn-lt"/>
              </a:rPr>
              <a:t>亿个</a:t>
            </a:r>
            <a:r>
              <a:rPr lang="zh-Hans" sz="2200" dirty="0">
                <a:latin typeface="微软雅黑" panose="020B0503020204020204" pitchFamily="34" charset="-122"/>
                <a:ea typeface="微软雅黑" panose="020B0503020204020204" pitchFamily="34" charset="-122"/>
                <a:cs typeface="+mn-lt"/>
              </a:rPr>
              <a:t>参数！</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使用来自网络抓取（</a:t>
            </a:r>
            <a:r>
              <a:rPr lang="en-US" altLang="zh-Hans" sz="2200" dirty="0">
                <a:latin typeface="微软雅黑" panose="020B0503020204020204" pitchFamily="34" charset="-122"/>
                <a:ea typeface="微软雅黑" panose="020B0503020204020204" pitchFamily="34" charset="-122"/>
                <a:cs typeface="+mn-lt"/>
              </a:rPr>
              <a:t>Common Crawl</a:t>
            </a:r>
            <a:r>
              <a:rPr lang="zh-Hans" sz="2200" dirty="0">
                <a:latin typeface="微软雅黑" panose="020B0503020204020204" pitchFamily="34" charset="-122"/>
                <a:ea typeface="微软雅黑" panose="020B0503020204020204" pitchFamily="34" charset="-122"/>
                <a:cs typeface="+mn-lt"/>
              </a:rPr>
              <a:t>）、书籍、维基百科等的</a:t>
            </a:r>
            <a:r>
              <a:rPr lang="zh-Hans" sz="2200" i="1" dirty="0">
                <a:latin typeface="微软雅黑" panose="020B0503020204020204" pitchFamily="34" charset="-122"/>
                <a:ea typeface="微软雅黑" panose="020B0503020204020204" pitchFamily="34" charset="-122"/>
                <a:cs typeface="+mn-lt"/>
              </a:rPr>
              <a:t>大量</a:t>
            </a:r>
            <a:r>
              <a:rPr lang="zh-Hans" sz="2200" dirty="0">
                <a:latin typeface="微软雅黑" panose="020B0503020204020204" pitchFamily="34" charset="-122"/>
                <a:ea typeface="微软雅黑" panose="020B0503020204020204" pitchFamily="34" charset="-122"/>
                <a:cs typeface="+mn-lt"/>
              </a:rPr>
              <a:t>文本进行训练</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在许多 NLP 数据集上实现强大的性能，包括：</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综述</a:t>
            </a:r>
          </a:p>
          <a:p>
            <a:pPr marL="800100" lvl="1" indent="-342900">
              <a:buFont typeface="Arial"/>
              <a:buChar char="•"/>
            </a:pPr>
            <a:r>
              <a:rPr lang="zh-CN" altLang="en-US" sz="2200" dirty="0">
                <a:latin typeface="微软雅黑" panose="020B0503020204020204" pitchFamily="34" charset="-122"/>
                <a:ea typeface="微软雅黑" panose="020B0503020204020204" pitchFamily="34" charset="-122"/>
                <a:cs typeface="+mn-lt"/>
              </a:rPr>
              <a:t>翻译</a:t>
            </a:r>
            <a:endParaRPr lang="en-US" dirty="0">
              <a:latin typeface="微软雅黑" panose="020B0503020204020204" pitchFamily="34" charset="-122"/>
              <a:ea typeface="微软雅黑" panose="020B0503020204020204" pitchFamily="34" charset="-122"/>
            </a:endParaRP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问答</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完形填空</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执行3位</a:t>
            </a:r>
            <a:r>
              <a:rPr lang="zh-CN" altLang="en-US" sz="2200" dirty="0">
                <a:latin typeface="微软雅黑" panose="020B0503020204020204" pitchFamily="34" charset="-122"/>
                <a:ea typeface="微软雅黑" panose="020B0503020204020204" pitchFamily="34" charset="-122"/>
                <a:cs typeface="+mn-lt"/>
              </a:rPr>
              <a:t>数以内的</a:t>
            </a:r>
            <a:r>
              <a:rPr lang="zh-Hans" sz="2200" dirty="0">
                <a:latin typeface="微软雅黑" panose="020B0503020204020204" pitchFamily="34" charset="-122"/>
                <a:ea typeface="微软雅黑" panose="020B0503020204020204" pitchFamily="34" charset="-122"/>
                <a:cs typeface="+mn-lt"/>
              </a:rPr>
              <a:t>算术</a:t>
            </a:r>
            <a:endParaRPr lang="en-US" altLang="zh-Hans" sz="2200" dirty="0">
              <a:latin typeface="微软雅黑" panose="020B0503020204020204" pitchFamily="34" charset="-122"/>
              <a:ea typeface="微软雅黑" panose="020B0503020204020204" pitchFamily="34" charset="-122"/>
              <a:cs typeface="Segoe UI"/>
            </a:endParaRPr>
          </a:p>
          <a:p>
            <a:pPr lvl="1"/>
            <a:endParaRPr lang="en-US" sz="2200" dirty="0">
              <a:latin typeface="微软雅黑" panose="020B0503020204020204" pitchFamily="34" charset="-122"/>
              <a:ea typeface="微软雅黑" panose="020B0503020204020204" pitchFamily="34" charset="-122"/>
              <a:cs typeface="Segoe UI"/>
            </a:endParaRPr>
          </a:p>
          <a:p>
            <a:r>
              <a:rPr lang="zh-Hans" sz="1400" dirty="0">
                <a:latin typeface="微软雅黑" panose="020B0503020204020204" pitchFamily="34" charset="-122"/>
                <a:ea typeface="微软雅黑" panose="020B0503020204020204" pitchFamily="34" charset="-122"/>
                <a:cs typeface="Segoe UI"/>
              </a:rPr>
              <a:t>参考： </a:t>
            </a:r>
            <a:r>
              <a:rPr lang="zh-Hans" sz="1400" dirty="0">
                <a:latin typeface="微软雅黑" panose="020B0503020204020204" pitchFamily="34" charset="-122"/>
                <a:ea typeface="微软雅黑" panose="020B0503020204020204" pitchFamily="34" charset="-122"/>
                <a:cs typeface="+mn-lt"/>
                <a:hlinkClick r:id="rId3"/>
              </a:rPr>
              <a:t>https://arxiv.org/pdf/2005.14165.pdf</a:t>
            </a:r>
            <a:endParaRPr lang="en-US" sz="1400" dirty="0">
              <a:latin typeface="微软雅黑" panose="020B0503020204020204" pitchFamily="34" charset="-122"/>
              <a:ea typeface="微软雅黑" panose="020B0503020204020204" pitchFamily="34" charset="-122"/>
              <a:cs typeface="Segoe UI"/>
            </a:endParaRPr>
          </a:p>
        </p:txBody>
      </p:sp>
      <p:pic>
        <p:nvPicPr>
          <p:cNvPr id="9" name="Picture 8">
            <a:extLst>
              <a:ext uri="{FF2B5EF4-FFF2-40B4-BE49-F238E27FC236}">
                <a16:creationId xmlns:a16="http://schemas.microsoft.com/office/drawing/2014/main" id="{98D24F87-06D9-82DE-7854-DB9FA768D774}"/>
              </a:ext>
            </a:extLst>
          </p:cNvPr>
          <p:cNvPicPr>
            <a:picLocks noChangeAspect="1"/>
          </p:cNvPicPr>
          <p:nvPr/>
        </p:nvPicPr>
        <p:blipFill>
          <a:blip r:embed="rId4"/>
          <a:stretch>
            <a:fillRect/>
          </a:stretch>
        </p:blipFill>
        <p:spPr>
          <a:xfrm>
            <a:off x="7127836" y="4040472"/>
            <a:ext cx="4863754" cy="2615308"/>
          </a:xfrm>
          <a:prstGeom prst="rect">
            <a:avLst/>
          </a:prstGeom>
        </p:spPr>
      </p:pic>
    </p:spTree>
    <p:extLst>
      <p:ext uri="{BB962C8B-B14F-4D97-AF65-F5344CB8AC3E}">
        <p14:creationId xmlns:p14="http://schemas.microsoft.com/office/powerpoint/2010/main" val="17530208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服务</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892252" y="1704134"/>
            <a:ext cx="3267809" cy="1870909"/>
            <a:chOff x="2203537" y="1713643"/>
            <a:chExt cx="3267809" cy="1870909"/>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603745" y="2938221"/>
              <a:ext cx="2791834"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确保人工通用智能 </a:t>
              </a:r>
              <a:r>
                <a:rPr lang="en-US" altLang="zh-CN">
                  <a:latin typeface="微软雅黑" panose="020B0503020204020204" pitchFamily="34" charset="-122"/>
                  <a:ea typeface="微软雅黑" panose="020B0503020204020204" pitchFamily="34" charset="-122"/>
                </a:rPr>
                <a:t>(AGI) </a:t>
              </a:r>
              <a:r>
                <a:rPr lang="zh-CN" altLang="en-US">
                  <a:latin typeface="微软雅黑" panose="020B0503020204020204" pitchFamily="34" charset="-122"/>
                  <a:ea typeface="微软雅黑" panose="020B0503020204020204" pitchFamily="34" charset="-122"/>
                </a:rPr>
                <a:t>造福人类</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06209" y="1475679"/>
            <a:ext cx="3931955" cy="2099364"/>
            <a:chOff x="6117102" y="1475679"/>
            <a:chExt cx="3931955" cy="2099364"/>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944378" y="2928712"/>
              <a:ext cx="2714281"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让全球每个人和每个组织成就不凡</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p:nvPr/>
        </p:nvCxnSpPr>
        <p:spPr>
          <a:xfrm>
            <a:off x="3634754"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descr="GPT-3 to generate and understand text">
            <a:extLst>
              <a:ext uri="{FF2B5EF4-FFF2-40B4-BE49-F238E27FC236}">
                <a16:creationId xmlns:a16="http://schemas.microsoft.com/office/drawing/2014/main" id="{F8FBEEB8-7E4E-63F4-635B-8A5E4B73027E}"/>
              </a:ext>
            </a:extLst>
          </p:cNvPr>
          <p:cNvGrpSpPr/>
          <p:nvPr/>
        </p:nvGrpSpPr>
        <p:grpSpPr>
          <a:xfrm>
            <a:off x="2033593" y="5287423"/>
            <a:ext cx="2277793" cy="792037"/>
            <a:chOff x="2033593" y="5287423"/>
            <a:chExt cx="2277793" cy="792037"/>
          </a:xfrm>
        </p:grpSpPr>
        <p:sp>
          <p:nvSpPr>
            <p:cNvPr id="9" name="Rectangle: Rounded Corners 8">
              <a:extLst>
                <a:ext uri="{FF2B5EF4-FFF2-40B4-BE49-F238E27FC236}">
                  <a16:creationId xmlns:a16="http://schemas.microsoft.com/office/drawing/2014/main" id="{B3F11C99-C31C-CB01-B139-047129FFAEA9}"/>
                </a:ext>
              </a:extLst>
            </p:cNvPr>
            <p:cNvSpPr/>
            <p:nvPr/>
          </p:nvSpPr>
          <p:spPr bwMode="auto">
            <a:xfrm>
              <a:off x="2083642" y="5287423"/>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r>
                <a:rPr kumimoji="0" lang="en-US" altLang="zh-CN"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/3.5/4</a:t>
              </a:r>
              <a:endPar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TextBox 15">
              <a:extLst>
                <a:ext uri="{FF2B5EF4-FFF2-40B4-BE49-F238E27FC236}">
                  <a16:creationId xmlns:a16="http://schemas.microsoft.com/office/drawing/2014/main" id="{FF5EBF28-1890-276B-9CB1-2CC90D81B0BD}"/>
                </a:ext>
              </a:extLst>
            </p:cNvPr>
            <p:cNvSpPr txBox="1"/>
            <p:nvPr/>
          </p:nvSpPr>
          <p:spPr>
            <a:xfrm>
              <a:off x="2033593" y="5802461"/>
              <a:ext cx="2277793"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生成和理解文本</a:t>
              </a:r>
            </a:p>
          </p:txBody>
        </p:sp>
      </p:grpSp>
      <p:grpSp>
        <p:nvGrpSpPr>
          <p:cNvPr id="20" name="Group 19" descr="Codex to understand code">
            <a:extLst>
              <a:ext uri="{FF2B5EF4-FFF2-40B4-BE49-F238E27FC236}">
                <a16:creationId xmlns:a16="http://schemas.microsoft.com/office/drawing/2014/main" id="{1B650DEB-8412-48F9-F806-9B830449D302}"/>
              </a:ext>
            </a:extLst>
          </p:cNvPr>
          <p:cNvGrpSpPr/>
          <p:nvPr/>
        </p:nvGrpSpPr>
        <p:grpSpPr>
          <a:xfrm>
            <a:off x="4810940" y="5287423"/>
            <a:ext cx="2375844" cy="771399"/>
            <a:chOff x="4810940" y="5287423"/>
            <a:chExt cx="2375844" cy="771399"/>
          </a:xfrm>
        </p:grpSpPr>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4910014" y="5287423"/>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4810940" y="5781823"/>
              <a:ext cx="2375844"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生成并理解代码</a:t>
              </a:r>
            </a:p>
          </p:txBody>
        </p:sp>
      </p:grpSp>
      <p:grpSp>
        <p:nvGrpSpPr>
          <p:cNvPr id="19" name="Group 18" descr="Dall-E to generate images from text prompts">
            <a:extLst>
              <a:ext uri="{FF2B5EF4-FFF2-40B4-BE49-F238E27FC236}">
                <a16:creationId xmlns:a16="http://schemas.microsoft.com/office/drawing/2014/main" id="{91FCECC0-19CF-5FA3-C02C-22EFA38F5C53}"/>
              </a:ext>
            </a:extLst>
          </p:cNvPr>
          <p:cNvGrpSpPr/>
          <p:nvPr/>
        </p:nvGrpSpPr>
        <p:grpSpPr>
          <a:xfrm>
            <a:off x="7519733" y="5287423"/>
            <a:ext cx="2611002" cy="965316"/>
            <a:chOff x="7519733" y="5287423"/>
            <a:chExt cx="2611002" cy="965316"/>
          </a:xfrm>
        </p:grpSpPr>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7736386" y="5287423"/>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微软雅黑" panose="020B0503020204020204" pitchFamily="34" charset="-122"/>
                  <a:ea typeface="微软雅黑" panose="020B0503020204020204" pitchFamily="34" charset="-122"/>
                  <a:cs typeface="Segoe UI" pitchFamily="34" charset="0"/>
                </a:rPr>
                <a:t>DALL·E</a:t>
              </a:r>
            </a:p>
          </p:txBody>
        </p:sp>
        <p:sp>
          <p:nvSpPr>
            <p:cNvPr id="18" name="TextBox 17">
              <a:extLst>
                <a:ext uri="{FF2B5EF4-FFF2-40B4-BE49-F238E27FC236}">
                  <a16:creationId xmlns:a16="http://schemas.microsoft.com/office/drawing/2014/main" id="{F76F349E-98FF-0B59-406C-9C5DF1ACF71F}"/>
                </a:ext>
              </a:extLst>
            </p:cNvPr>
            <p:cNvSpPr txBox="1"/>
            <p:nvPr/>
          </p:nvSpPr>
          <p:spPr>
            <a:xfrm>
              <a:off x="7519733" y="5791074"/>
              <a:ext cx="2611002" cy="461665"/>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从文本提示生成图像</a:t>
              </a:r>
            </a:p>
            <a:p>
              <a:pPr algn="ctr"/>
              <a:endParaRPr kumimoji="0" lang="en-US" sz="1200" b="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798056" y="2836793"/>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8838673-9395-9AC8-F387-61E922B6FA86}"/>
              </a:ext>
            </a:extLst>
          </p:cNvPr>
          <p:cNvSpPr txBox="1"/>
          <p:nvPr/>
        </p:nvSpPr>
        <p:spPr>
          <a:xfrm>
            <a:off x="1892252" y="6409855"/>
            <a:ext cx="5310554" cy="215444"/>
          </a:xfrm>
          <a:prstGeom prst="rect">
            <a:avLst/>
          </a:prstGeom>
          <a:noFill/>
        </p:spPr>
        <p:txBody>
          <a:bodyPr wrap="square" lIns="0" tIns="0" rIns="0" bIns="0" rtlCol="0">
            <a:spAutoFit/>
          </a:bodyPr>
          <a:lstStyle/>
          <a:p>
            <a:pPr algn="l"/>
            <a:r>
              <a:rPr kumimoji="1" lang="en-US" altLang="zh-CN" sz="1400" dirty="0">
                <a:gradFill>
                  <a:gsLst>
                    <a:gs pos="2917">
                      <a:schemeClr val="tx1"/>
                    </a:gs>
                    <a:gs pos="30000">
                      <a:schemeClr val="tx1"/>
                    </a:gs>
                  </a:gsLst>
                  <a:lin ang="5400000" scaled="0"/>
                </a:gradFill>
              </a:rPr>
              <a:t>*GPT-4</a:t>
            </a:r>
            <a:r>
              <a:rPr kumimoji="1" lang="zh-CN" altLang="en-US" sz="1400" dirty="0">
                <a:gradFill>
                  <a:gsLst>
                    <a:gs pos="2917">
                      <a:schemeClr val="tx1"/>
                    </a:gs>
                    <a:gs pos="30000">
                      <a:schemeClr val="tx1"/>
                    </a:gs>
                  </a:gsLst>
                  <a:lin ang="5400000" scaled="0"/>
                </a:gradFill>
              </a:rPr>
              <a:t>在</a:t>
            </a:r>
            <a:r>
              <a:rPr kumimoji="1" lang="en-US" altLang="zh-CN" sz="1400" dirty="0">
                <a:gradFill>
                  <a:gsLst>
                    <a:gs pos="2917">
                      <a:schemeClr val="tx1"/>
                    </a:gs>
                    <a:gs pos="30000">
                      <a:schemeClr val="tx1"/>
                    </a:gs>
                  </a:gsLst>
                  <a:lin ang="5400000" scaled="0"/>
                </a:gradFill>
              </a:rPr>
              <a:t>Azure</a:t>
            </a:r>
            <a:r>
              <a:rPr kumimoji="1" lang="zh-CN" altLang="en-US" sz="1400" dirty="0">
                <a:gradFill>
                  <a:gsLst>
                    <a:gs pos="2917">
                      <a:schemeClr val="tx1"/>
                    </a:gs>
                    <a:gs pos="30000">
                      <a:schemeClr val="tx1"/>
                    </a:gs>
                  </a:gsLst>
                  <a:lin ang="5400000" scaled="0"/>
                </a:gradFill>
              </a:rPr>
              <a:t>上处于预览阶段，客户可以申请预览资格</a:t>
            </a:r>
          </a:p>
        </p:txBody>
      </p:sp>
    </p:spTree>
    <p:extLst>
      <p:ext uri="{BB962C8B-B14F-4D97-AF65-F5344CB8AC3E}">
        <p14:creationId xmlns:p14="http://schemas.microsoft.com/office/powerpoint/2010/main" val="159099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44A73E93-AA61-490C-9D0C-C1F7684BAA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1678</TotalTime>
  <Words>3732</Words>
  <Application>Microsoft Macintosh PowerPoint</Application>
  <PresentationFormat>宽屏</PresentationFormat>
  <Paragraphs>374</Paragraphs>
  <Slides>21</Slides>
  <Notes>17</Notes>
  <HiddenSlides>6</HiddenSlides>
  <MMClips>0</MMClips>
  <ScaleCrop>false</ScaleCrop>
  <HeadingPairs>
    <vt:vector size="6" baseType="variant">
      <vt:variant>
        <vt:lpstr>已用的字体</vt:lpstr>
      </vt:variant>
      <vt:variant>
        <vt:i4>8</vt:i4>
      </vt:variant>
      <vt:variant>
        <vt:lpstr>主题</vt:lpstr>
      </vt:variant>
      <vt:variant>
        <vt:i4>16</vt:i4>
      </vt:variant>
      <vt:variant>
        <vt:lpstr>幻灯片标题</vt:lpstr>
      </vt:variant>
      <vt:variant>
        <vt:i4>21</vt:i4>
      </vt:variant>
    </vt:vector>
  </HeadingPairs>
  <TitlesOfParts>
    <vt:vector size="45" baseType="lpstr">
      <vt:lpstr>微软雅黑</vt:lpstr>
      <vt:lpstr>Microsoft JhengHei Light</vt:lpstr>
      <vt:lpstr>Söhne</vt:lpstr>
      <vt:lpstr>Arial</vt:lpstr>
      <vt:lpstr>Calibri</vt:lpstr>
      <vt:lpstr>Segoe UI</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Azure OpenAI 服务介绍 </vt:lpstr>
      <vt:lpstr>议  程</vt:lpstr>
      <vt:lpstr>OpenAI 基础   </vt:lpstr>
      <vt:lpstr>PowerPoint 演示文稿</vt:lpstr>
      <vt:lpstr>PowerPoint 演示文稿</vt:lpstr>
      <vt:lpstr>PowerPoint 演示文稿</vt:lpstr>
      <vt:lpstr>PowerPoint 演示文稿</vt:lpstr>
      <vt:lpstr>Azure OpenAI 服务   </vt:lpstr>
      <vt:lpstr>PowerPoint 演示文稿</vt:lpstr>
      <vt:lpstr>PowerPoint 演示文稿</vt:lpstr>
      <vt:lpstr>Azure OpenAI 服务</vt:lpstr>
      <vt:lpstr>GPT-4与 GPT-3.5 有何不同？</vt:lpstr>
      <vt:lpstr>Azure OpenAI vs. OpenAI: 相似之处</vt:lpstr>
      <vt:lpstr>Azure OpenAI 是针对企业客户的 OpenAI 服务 (Doc Link)</vt:lpstr>
      <vt:lpstr>PowerPoint 演示文稿</vt:lpstr>
      <vt:lpstr>我们在尝试解决什么问题？</vt:lpstr>
      <vt:lpstr>Azure AI</vt:lpstr>
      <vt:lpstr>PowerPoint 演示文稿</vt:lpstr>
      <vt:lpstr>PowerPoint 演示文稿</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19</cp:revision>
  <dcterms:created xsi:type="dcterms:W3CDTF">2020-11-06T21:56:32Z</dcterms:created>
  <dcterms:modified xsi:type="dcterms:W3CDTF">2023-03-24T06:12:42Z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